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45"/>
  </p:notesMasterIdLst>
  <p:sldIdLst>
    <p:sldId id="256" r:id="rId3"/>
    <p:sldId id="257" r:id="rId4"/>
    <p:sldId id="258" r:id="rId5"/>
    <p:sldId id="259" r:id="rId6"/>
    <p:sldId id="260" r:id="rId7"/>
    <p:sldId id="261" r:id="rId8"/>
    <p:sldId id="262" r:id="rId9"/>
    <p:sldId id="263" r:id="rId10"/>
    <p:sldId id="264" r:id="rId11"/>
    <p:sldId id="265" r:id="rId12"/>
    <p:sldId id="266" r:id="rId13"/>
    <p:sldId id="289" r:id="rId14"/>
    <p:sldId id="290" r:id="rId15"/>
    <p:sldId id="291" r:id="rId16"/>
    <p:sldId id="292" r:id="rId17"/>
    <p:sldId id="293" r:id="rId18"/>
    <p:sldId id="294" r:id="rId19"/>
    <p:sldId id="286" r:id="rId20"/>
    <p:sldId id="287" r:id="rId21"/>
    <p:sldId id="288" r:id="rId22"/>
    <p:sldId id="269" r:id="rId23"/>
    <p:sldId id="295" r:id="rId24"/>
    <p:sldId id="296" r:id="rId25"/>
    <p:sldId id="297" r:id="rId26"/>
    <p:sldId id="298" r:id="rId27"/>
    <p:sldId id="299" r:id="rId28"/>
    <p:sldId id="300" r:id="rId29"/>
    <p:sldId id="271" r:id="rId30"/>
    <p:sldId id="272" r:id="rId31"/>
    <p:sldId id="305" r:id="rId32"/>
    <p:sldId id="273" r:id="rId33"/>
    <p:sldId id="306" r:id="rId34"/>
    <p:sldId id="307" r:id="rId35"/>
    <p:sldId id="274" r:id="rId36"/>
    <p:sldId id="302" r:id="rId37"/>
    <p:sldId id="275" r:id="rId38"/>
    <p:sldId id="276" r:id="rId39"/>
    <p:sldId id="277" r:id="rId40"/>
    <p:sldId id="278" r:id="rId41"/>
    <p:sldId id="304" r:id="rId42"/>
    <p:sldId id="280" r:id="rId43"/>
    <p:sldId id="281"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Google Sans Medium" panose="020B0604020202020204"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Open Sans SemiBold" panose="020B0706030804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3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230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595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24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733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715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05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881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597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758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122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798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700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892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675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01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545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75" y="1819738"/>
            <a:ext cx="4931100" cy="7389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a:solidFill>
                  <a:srgbClr val="FFFFFF"/>
                </a:solidFill>
                <a:latin typeface="Open Sans SemiBold"/>
                <a:ea typeface="Open Sans SemiBold"/>
                <a:cs typeface="Open Sans SemiBold"/>
                <a:sym typeface="Open Sans SemiBold"/>
              </a:rPr>
              <a:t>Virtual Art Gallery</a:t>
            </a:r>
            <a:endParaRPr sz="3600" dirty="0">
              <a:solidFill>
                <a:srgbClr val="FFFFFF"/>
              </a:solidFill>
              <a:latin typeface="Open Sans SemiBold"/>
              <a:ea typeface="Open Sans SemiBold"/>
              <a:cs typeface="Open Sans SemiBold"/>
              <a:sym typeface="Open Sans SemiBold"/>
            </a:endParaRPr>
          </a:p>
        </p:txBody>
      </p:sp>
      <p:sp>
        <p:nvSpPr>
          <p:cNvPr id="145" name="Google Shape;145;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Soha Khadizatul Kubra</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Paper wireframes </a:t>
            </a:r>
            <a:endParaRPr sz="2400" dirty="0">
              <a:solidFill>
                <a:srgbClr val="5F6368"/>
              </a:solidFill>
              <a:latin typeface="Open Sans"/>
              <a:ea typeface="Open Sans"/>
              <a:cs typeface="Open Sans"/>
              <a:sym typeface="Open Sans"/>
            </a:endParaRPr>
          </a:p>
        </p:txBody>
      </p:sp>
      <p:sp>
        <p:nvSpPr>
          <p:cNvPr id="243" name="Google Shape;243;p50"/>
          <p:cNvSpPr txBox="1"/>
          <p:nvPr/>
        </p:nvSpPr>
        <p:spPr>
          <a:xfrm>
            <a:off x="433784" y="1457236"/>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mn-lt"/>
                <a:ea typeface="Open Sans"/>
                <a:cs typeface="Open Sans"/>
                <a:sym typeface="Open Sans"/>
              </a:rPr>
              <a:t>This is the basic Paper wireframes of my project.</a:t>
            </a:r>
            <a:endParaRPr dirty="0">
              <a:latin typeface="+mn-lt"/>
            </a:endParaRPr>
          </a:p>
        </p:txBody>
      </p:sp>
      <p:pic>
        <p:nvPicPr>
          <p:cNvPr id="3" name="Picture 2">
            <a:extLst>
              <a:ext uri="{FF2B5EF4-FFF2-40B4-BE49-F238E27FC236}">
                <a16:creationId xmlns:a16="http://schemas.microsoft.com/office/drawing/2014/main" id="{DE264D47-DF68-4722-919C-E9544A9F2F45}"/>
              </a:ext>
            </a:extLst>
          </p:cNvPr>
          <p:cNvPicPr>
            <a:picLocks noChangeAspect="1"/>
          </p:cNvPicPr>
          <p:nvPr/>
        </p:nvPicPr>
        <p:blipFill rotWithShape="1">
          <a:blip r:embed="rId3"/>
          <a:srcRect l="16634" t="5097" r="15140" b="66537"/>
          <a:stretch/>
        </p:blipFill>
        <p:spPr>
          <a:xfrm rot="16200000">
            <a:off x="2435821" y="1690852"/>
            <a:ext cx="3090556" cy="1909739"/>
          </a:xfrm>
          <a:prstGeom prst="rect">
            <a:avLst/>
          </a:prstGeom>
          <a:effectLst>
            <a:innerShdw blurRad="114300">
              <a:prstClr val="black"/>
            </a:innerShdw>
          </a:effectLst>
        </p:spPr>
      </p:pic>
      <p:pic>
        <p:nvPicPr>
          <p:cNvPr id="6" name="Picture 5">
            <a:extLst>
              <a:ext uri="{FF2B5EF4-FFF2-40B4-BE49-F238E27FC236}">
                <a16:creationId xmlns:a16="http://schemas.microsoft.com/office/drawing/2014/main" id="{334EAB27-8094-44B4-8A0F-B595F2C0D451}"/>
              </a:ext>
            </a:extLst>
          </p:cNvPr>
          <p:cNvPicPr>
            <a:picLocks noChangeAspect="1"/>
          </p:cNvPicPr>
          <p:nvPr/>
        </p:nvPicPr>
        <p:blipFill rotWithShape="1">
          <a:blip r:embed="rId3"/>
          <a:srcRect l="16783" t="38245" r="9336" b="35484"/>
          <a:stretch/>
        </p:blipFill>
        <p:spPr>
          <a:xfrm rot="16200000">
            <a:off x="4496298" y="1774647"/>
            <a:ext cx="3090557" cy="1698166"/>
          </a:xfrm>
          <a:prstGeom prst="rect">
            <a:avLst/>
          </a:prstGeom>
          <a:effectLst>
            <a:innerShdw blurRad="114300">
              <a:prstClr val="black"/>
            </a:innerShdw>
          </a:effectLst>
        </p:spPr>
      </p:pic>
      <p:pic>
        <p:nvPicPr>
          <p:cNvPr id="7" name="Picture 6">
            <a:extLst>
              <a:ext uri="{FF2B5EF4-FFF2-40B4-BE49-F238E27FC236}">
                <a16:creationId xmlns:a16="http://schemas.microsoft.com/office/drawing/2014/main" id="{8AD0139D-645B-470B-BF88-4DA2A60DE40A}"/>
              </a:ext>
            </a:extLst>
          </p:cNvPr>
          <p:cNvPicPr>
            <a:picLocks noChangeAspect="1"/>
          </p:cNvPicPr>
          <p:nvPr/>
        </p:nvPicPr>
        <p:blipFill rotWithShape="1">
          <a:blip r:embed="rId3"/>
          <a:srcRect l="14309" t="68432" r="7921" b="3718"/>
          <a:stretch/>
        </p:blipFill>
        <p:spPr>
          <a:xfrm rot="16200000">
            <a:off x="6397123" y="1694271"/>
            <a:ext cx="3150430" cy="1799044"/>
          </a:xfrm>
          <a:prstGeom prst="rect">
            <a:avLst/>
          </a:prstGeom>
          <a:effectLst>
            <a:innerShdw blurRad="114300">
              <a:prstClr val="black"/>
            </a:inn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p:nvPr/>
        </p:nvSpPr>
        <p:spPr>
          <a:xfrm>
            <a:off x="517675" y="524338"/>
            <a:ext cx="7668382" cy="553968"/>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A Brief Review Of Previous Presentation </a:t>
            </a:r>
            <a:endParaRPr sz="2400" dirty="0">
              <a:solidFill>
                <a:srgbClr val="5F6368"/>
              </a:solidFill>
              <a:latin typeface="Open Sans"/>
              <a:ea typeface="Open Sans"/>
              <a:cs typeface="Open Sans"/>
              <a:sym typeface="Open Sans"/>
            </a:endParaRPr>
          </a:p>
        </p:txBody>
      </p:sp>
      <p:sp>
        <p:nvSpPr>
          <p:cNvPr id="379" name="Google Shape;379;p62"/>
          <p:cNvSpPr txBox="1"/>
          <p:nvPr/>
        </p:nvSpPr>
        <p:spPr>
          <a:xfrm>
            <a:off x="517675" y="1891911"/>
            <a:ext cx="34461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chemeClr val="tx1"/>
                </a:solidFill>
                <a:latin typeface="+mn-lt"/>
                <a:ea typeface="Open Sans SemiBold"/>
                <a:cs typeface="Open Sans SemiBold"/>
                <a:sym typeface="Open Sans SemiBold"/>
              </a:rPr>
              <a:t>Before Research:</a:t>
            </a:r>
          </a:p>
          <a:p>
            <a:pPr marL="0" lvl="0" indent="0" algn="l" rtl="0">
              <a:lnSpc>
                <a:spcPct val="150000"/>
              </a:lnSpc>
              <a:spcBef>
                <a:spcPts val="0"/>
              </a:spcBef>
              <a:spcAft>
                <a:spcPts val="0"/>
              </a:spcAft>
              <a:buNone/>
            </a:pPr>
            <a:r>
              <a:rPr lang="en" dirty="0">
                <a:solidFill>
                  <a:schemeClr val="tx1"/>
                </a:solidFill>
                <a:latin typeface="+mn-lt"/>
                <a:ea typeface="Open Sans SemiBold"/>
                <a:cs typeface="Open Sans SemiBold"/>
                <a:sym typeface="Open Sans SemiBold"/>
              </a:rPr>
              <a:t>User wants an online virtual exhibition art gallery. </a:t>
            </a:r>
          </a:p>
          <a:p>
            <a:pPr marL="0" lvl="0" indent="0" algn="l" rtl="0">
              <a:lnSpc>
                <a:spcPct val="150000"/>
              </a:lnSpc>
              <a:spcBef>
                <a:spcPts val="0"/>
              </a:spcBef>
              <a:spcAft>
                <a:spcPts val="0"/>
              </a:spcAft>
              <a:buNone/>
            </a:pPr>
            <a:r>
              <a:rPr lang="en" dirty="0">
                <a:solidFill>
                  <a:schemeClr val="tx1"/>
                </a:solidFill>
                <a:latin typeface="+mn-lt"/>
                <a:ea typeface="Open Sans SemiBold"/>
                <a:cs typeface="Open Sans SemiBold"/>
                <a:sym typeface="Open Sans SemiBold"/>
              </a:rPr>
              <a:t>“Art House” app has</a:t>
            </a:r>
          </a:p>
          <a:p>
            <a:pPr marL="285750" lvl="0" indent="-285750" algn="l" rtl="0">
              <a:lnSpc>
                <a:spcPct val="150000"/>
              </a:lnSpc>
              <a:spcBef>
                <a:spcPts val="0"/>
              </a:spcBef>
              <a:spcAft>
                <a:spcPts val="0"/>
              </a:spcAft>
              <a:buFontTx/>
              <a:buChar char="-"/>
            </a:pPr>
            <a:r>
              <a:rPr lang="en-US" dirty="0">
                <a:solidFill>
                  <a:schemeClr val="tx1"/>
                </a:solidFill>
                <a:latin typeface="+mn-lt"/>
                <a:ea typeface="Open Sans SemiBold"/>
                <a:cs typeface="Open Sans SemiBold"/>
                <a:sym typeface="Open Sans SemiBold"/>
              </a:rPr>
              <a:t>H</a:t>
            </a:r>
            <a:r>
              <a:rPr lang="en" dirty="0">
                <a:solidFill>
                  <a:schemeClr val="tx1"/>
                </a:solidFill>
                <a:latin typeface="+mn-lt"/>
                <a:ea typeface="Open Sans SemiBold"/>
                <a:cs typeface="Open Sans SemiBold"/>
                <a:sym typeface="Open Sans SemiBold"/>
              </a:rPr>
              <a:t>ome Page ( Includes recent arts) </a:t>
            </a:r>
          </a:p>
          <a:p>
            <a:pPr marL="285750" lvl="0" indent="-285750" algn="l" rtl="0">
              <a:lnSpc>
                <a:spcPct val="150000"/>
              </a:lnSpc>
              <a:spcBef>
                <a:spcPts val="0"/>
              </a:spcBef>
              <a:spcAft>
                <a:spcPts val="0"/>
              </a:spcAft>
              <a:buFontTx/>
              <a:buChar char="-"/>
            </a:pPr>
            <a:r>
              <a:rPr lang="en" dirty="0">
                <a:solidFill>
                  <a:schemeClr val="tx1"/>
                </a:solidFill>
                <a:latin typeface="+mn-lt"/>
                <a:ea typeface="Open Sans SemiBold"/>
                <a:cs typeface="Open Sans SemiBold"/>
                <a:sym typeface="Open Sans SemiBold"/>
              </a:rPr>
              <a:t>Location Search Page</a:t>
            </a:r>
          </a:p>
          <a:p>
            <a:pPr marL="285750" lvl="0" indent="-285750" algn="l" rtl="0">
              <a:lnSpc>
                <a:spcPct val="150000"/>
              </a:lnSpc>
              <a:spcBef>
                <a:spcPts val="0"/>
              </a:spcBef>
              <a:spcAft>
                <a:spcPts val="0"/>
              </a:spcAft>
              <a:buFontTx/>
              <a:buChar char="-"/>
            </a:pPr>
            <a:r>
              <a:rPr lang="en" dirty="0">
                <a:solidFill>
                  <a:schemeClr val="tx1"/>
                </a:solidFill>
                <a:latin typeface="+mn-lt"/>
                <a:ea typeface="Open Sans SemiBold"/>
                <a:cs typeface="Open Sans SemiBold"/>
                <a:sym typeface="Open Sans SemiBold"/>
              </a:rPr>
              <a:t>Watch Exhibition Online</a:t>
            </a:r>
          </a:p>
          <a:p>
            <a:pPr marL="285750" lvl="0" indent="-285750" algn="l" rtl="0">
              <a:lnSpc>
                <a:spcPct val="150000"/>
              </a:lnSpc>
              <a:spcBef>
                <a:spcPts val="0"/>
              </a:spcBef>
              <a:spcAft>
                <a:spcPts val="0"/>
              </a:spcAft>
              <a:buFontTx/>
              <a:buChar char="-"/>
            </a:pPr>
            <a:r>
              <a:rPr lang="en" dirty="0">
                <a:solidFill>
                  <a:schemeClr val="tx1"/>
                </a:solidFill>
                <a:latin typeface="+mn-lt"/>
                <a:ea typeface="Open Sans SemiBold"/>
                <a:cs typeface="Open Sans SemiBold"/>
                <a:sym typeface="Open Sans SemiBold"/>
              </a:rPr>
              <a:t>U</a:t>
            </a:r>
            <a:r>
              <a:rPr lang="en-US" dirty="0">
                <a:solidFill>
                  <a:schemeClr val="tx1"/>
                </a:solidFill>
                <a:latin typeface="+mn-lt"/>
                <a:ea typeface="Open Sans SemiBold"/>
                <a:cs typeface="Open Sans SemiBold"/>
                <a:sym typeface="Open Sans SemiBold"/>
              </a:rPr>
              <a:t>s</a:t>
            </a:r>
            <a:r>
              <a:rPr lang="en" dirty="0">
                <a:solidFill>
                  <a:schemeClr val="tx1"/>
                </a:solidFill>
                <a:latin typeface="+mn-lt"/>
                <a:ea typeface="Open Sans SemiBold"/>
                <a:cs typeface="Open Sans SemiBold"/>
                <a:sym typeface="Open Sans SemiBold"/>
              </a:rPr>
              <a:t>er Profile</a:t>
            </a:r>
          </a:p>
          <a:p>
            <a:pPr marL="285750" lvl="0" indent="-285750" algn="l" rtl="0">
              <a:lnSpc>
                <a:spcPct val="150000"/>
              </a:lnSpc>
              <a:spcBef>
                <a:spcPts val="0"/>
              </a:spcBef>
              <a:spcAft>
                <a:spcPts val="0"/>
              </a:spcAft>
              <a:buFontTx/>
              <a:buChar char="-"/>
            </a:pPr>
            <a:r>
              <a:rPr lang="en" dirty="0">
                <a:solidFill>
                  <a:schemeClr val="tx1"/>
                </a:solidFill>
                <a:latin typeface="+mn-lt"/>
                <a:ea typeface="Open Sans SemiBold"/>
                <a:cs typeface="Open Sans SemiBold"/>
                <a:sym typeface="Open Sans SemiBold"/>
              </a:rPr>
              <a:t>Artists Profile  </a:t>
            </a:r>
          </a:p>
          <a:p>
            <a:pPr marL="0" lvl="0" indent="0" algn="l" rtl="0">
              <a:lnSpc>
                <a:spcPct val="150000"/>
              </a:lnSpc>
              <a:spcBef>
                <a:spcPts val="0"/>
              </a:spcBef>
              <a:spcAft>
                <a:spcPts val="0"/>
              </a:spcAft>
              <a:buNone/>
            </a:pPr>
            <a:endParaRPr dirty="0">
              <a:solidFill>
                <a:srgbClr val="5F6368"/>
              </a:solidFill>
              <a:latin typeface="Open Sans SemiBold"/>
              <a:ea typeface="Open Sans SemiBold"/>
              <a:cs typeface="Open Sans SemiBold"/>
              <a:sym typeface="Open Sans SemiBold"/>
            </a:endParaRPr>
          </a:p>
        </p:txBody>
      </p:sp>
      <p:sp>
        <p:nvSpPr>
          <p:cNvPr id="380" name="Google Shape;380;p62"/>
          <p:cNvSpPr/>
          <p:nvPr/>
        </p:nvSpPr>
        <p:spPr>
          <a:xfrm>
            <a:off x="537706" y="1289043"/>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543663" y="1885297"/>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chemeClr val="tx1"/>
                </a:solidFill>
                <a:latin typeface="+mn-lt"/>
                <a:ea typeface="Open Sans SemiBold"/>
                <a:cs typeface="Open Sans SemiBold"/>
                <a:sym typeface="Open Sans SemiBold"/>
              </a:rPr>
              <a:t>Other Features: </a:t>
            </a:r>
            <a:endParaRPr dirty="0">
              <a:solidFill>
                <a:schemeClr val="tx1"/>
              </a:solidFill>
              <a:latin typeface="+mn-lt"/>
              <a:ea typeface="Open Sans SemiBold"/>
              <a:cs typeface="Open Sans SemiBold"/>
              <a:sym typeface="Open Sans SemiBold"/>
            </a:endParaRPr>
          </a:p>
          <a:p>
            <a:pPr marL="171450" lvl="0" indent="-171450" algn="l" rtl="0">
              <a:lnSpc>
                <a:spcPct val="150000"/>
              </a:lnSpc>
              <a:spcBef>
                <a:spcPts val="0"/>
              </a:spcBef>
              <a:spcAft>
                <a:spcPts val="0"/>
              </a:spcAft>
              <a:buFontTx/>
              <a:buChar char="-"/>
            </a:pPr>
            <a:r>
              <a:rPr lang="en" sz="1200" b="1" dirty="0">
                <a:solidFill>
                  <a:schemeClr val="tx1"/>
                </a:solidFill>
                <a:latin typeface="+mn-lt"/>
                <a:ea typeface="Open Sans"/>
                <a:cs typeface="Open Sans"/>
                <a:sym typeface="Open Sans"/>
              </a:rPr>
              <a:t>User can save, can upload artworks and  images in gallery</a:t>
            </a:r>
          </a:p>
          <a:p>
            <a:pPr marL="171450" lvl="0" indent="-171450" algn="l" rtl="0">
              <a:lnSpc>
                <a:spcPct val="150000"/>
              </a:lnSpc>
              <a:spcBef>
                <a:spcPts val="0"/>
              </a:spcBef>
              <a:spcAft>
                <a:spcPts val="0"/>
              </a:spcAft>
              <a:buFontTx/>
              <a:buChar char="-"/>
            </a:pPr>
            <a:r>
              <a:rPr lang="en" sz="1200" b="1" dirty="0">
                <a:solidFill>
                  <a:schemeClr val="tx1"/>
                </a:solidFill>
                <a:latin typeface="+mn-lt"/>
                <a:ea typeface="Open Sans"/>
                <a:cs typeface="Open Sans"/>
                <a:sym typeface="Open Sans"/>
              </a:rPr>
              <a:t>User have album and buy list options</a:t>
            </a:r>
          </a:p>
          <a:p>
            <a:pPr marL="171450" lvl="0" indent="-171450" algn="l" rtl="0">
              <a:lnSpc>
                <a:spcPct val="150000"/>
              </a:lnSpc>
              <a:spcBef>
                <a:spcPts val="0"/>
              </a:spcBef>
              <a:spcAft>
                <a:spcPts val="0"/>
              </a:spcAft>
              <a:buFontTx/>
              <a:buChar char="-"/>
            </a:pPr>
            <a:r>
              <a:rPr lang="en" sz="1200" b="1" dirty="0">
                <a:solidFill>
                  <a:schemeClr val="tx1"/>
                </a:solidFill>
                <a:latin typeface="+mn-lt"/>
                <a:ea typeface="Open Sans"/>
                <a:cs typeface="Open Sans"/>
                <a:sym typeface="Open Sans"/>
              </a:rPr>
              <a:t>User can follow artists</a:t>
            </a:r>
          </a:p>
          <a:p>
            <a:pPr marL="171450" lvl="0" indent="-171450" algn="l" rtl="0">
              <a:lnSpc>
                <a:spcPct val="150000"/>
              </a:lnSpc>
              <a:spcBef>
                <a:spcPts val="0"/>
              </a:spcBef>
              <a:spcAft>
                <a:spcPts val="0"/>
              </a:spcAft>
              <a:buFontTx/>
              <a:buChar char="-"/>
            </a:pPr>
            <a:r>
              <a:rPr lang="en" sz="1200" b="1" dirty="0">
                <a:solidFill>
                  <a:schemeClr val="tx1"/>
                </a:solidFill>
                <a:latin typeface="+mn-lt"/>
                <a:ea typeface="Open Sans"/>
                <a:cs typeface="Open Sans"/>
                <a:sym typeface="Open Sans"/>
              </a:rPr>
              <a:t>User can select locations from current ongoing shows</a:t>
            </a:r>
            <a:endParaRPr sz="1200" b="1" dirty="0">
              <a:solidFill>
                <a:schemeClr val="tx1"/>
              </a:solidFill>
              <a:latin typeface="+mn-lt"/>
              <a:ea typeface="Open Sans"/>
              <a:cs typeface="Open Sans"/>
              <a:sym typeface="Open Sans"/>
            </a:endParaRPr>
          </a:p>
        </p:txBody>
      </p:sp>
      <p:sp>
        <p:nvSpPr>
          <p:cNvPr id="382" name="Google Shape;382;p62"/>
          <p:cNvSpPr/>
          <p:nvPr/>
        </p:nvSpPr>
        <p:spPr>
          <a:xfrm>
            <a:off x="4433785" y="1311785"/>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677159" y="1415292"/>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4543663" y="1454754"/>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4474" y="249349"/>
            <a:ext cx="2778418"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Digital wireframes </a:t>
            </a:r>
            <a:endParaRPr sz="2400" dirty="0">
              <a:solidFill>
                <a:srgbClr val="5F6368"/>
              </a:solidFill>
              <a:latin typeface="Open Sans"/>
              <a:ea typeface="Open Sans"/>
              <a:cs typeface="Open Sans"/>
              <a:sym typeface="Open Sans"/>
            </a:endParaRPr>
          </a:p>
        </p:txBody>
      </p:sp>
      <p:sp>
        <p:nvSpPr>
          <p:cNvPr id="250" name="Google Shape;250;p51"/>
          <p:cNvSpPr txBox="1"/>
          <p:nvPr/>
        </p:nvSpPr>
        <p:spPr>
          <a:xfrm>
            <a:off x="514474" y="1019283"/>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mn-lt"/>
                <a:ea typeface="Open Sans"/>
                <a:cs typeface="Open Sans"/>
                <a:sym typeface="Open Sans"/>
              </a:rPr>
              <a:t>01.Home Page</a:t>
            </a:r>
            <a:endParaRPr dirty="0">
              <a:latin typeface="+mn-lt"/>
            </a:endParaRPr>
          </a:p>
        </p:txBody>
      </p:sp>
      <p:sp>
        <p:nvSpPr>
          <p:cNvPr id="251" name="Google Shape;251;p51"/>
          <p:cNvSpPr/>
          <p:nvPr/>
        </p:nvSpPr>
        <p:spPr>
          <a:xfrm>
            <a:off x="5420936" y="861744"/>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1"/>
          <p:cNvSpPr txBox="1"/>
          <p:nvPr/>
        </p:nvSpPr>
        <p:spPr>
          <a:xfrm>
            <a:off x="405274" y="1407341"/>
            <a:ext cx="4570763"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5F6368"/>
                </a:solidFill>
                <a:latin typeface="+mn-lt"/>
                <a:ea typeface="Open Sans"/>
                <a:cs typeface="Open Sans"/>
                <a:sym typeface="Open Sans"/>
              </a:rPr>
              <a:t>This is the first page of the app as newsfeed.</a:t>
            </a:r>
            <a:endParaRPr sz="1800" dirty="0">
              <a:solidFill>
                <a:srgbClr val="5F6368"/>
              </a:solidFill>
              <a:latin typeface="+mn-lt"/>
              <a:ea typeface="Open Sans"/>
              <a:cs typeface="Open Sans"/>
              <a:sym typeface="Open Sans"/>
            </a:endParaRPr>
          </a:p>
        </p:txBody>
      </p:sp>
      <p:cxnSp>
        <p:nvCxnSpPr>
          <p:cNvPr id="254" name="Google Shape;254;p51"/>
          <p:cNvCxnSpPr/>
          <p:nvPr/>
        </p:nvCxnSpPr>
        <p:spPr>
          <a:xfrm rot="10800000">
            <a:off x="7842236" y="3774651"/>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7887246" y="3128305"/>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Here all of the arts will be presented</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EC82F96-C997-4FFC-8BE9-CF7DCD03E04D}"/>
              </a:ext>
            </a:extLst>
          </p:cNvPr>
          <p:cNvPicPr>
            <a:picLocks noChangeAspect="1"/>
          </p:cNvPicPr>
          <p:nvPr/>
        </p:nvPicPr>
        <p:blipFill rotWithShape="1">
          <a:blip r:embed="rId3"/>
          <a:srcRect l="22262" t="19128" r="54285" b="12786"/>
          <a:stretch/>
        </p:blipFill>
        <p:spPr>
          <a:xfrm>
            <a:off x="5465946" y="861744"/>
            <a:ext cx="2376290" cy="38191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0343" y="557042"/>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423304"/>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02. Virtual Art Exhibition</a:t>
            </a:r>
            <a:endParaRPr dirty="0"/>
          </a:p>
        </p:txBody>
      </p:sp>
      <p:sp>
        <p:nvSpPr>
          <p:cNvPr id="251" name="Google Shape;25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51"/>
          <p:cNvCxnSpPr/>
          <p:nvPr/>
        </p:nvCxnSpPr>
        <p:spPr>
          <a:xfrm>
            <a:off x="4565525" y="1608925"/>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506850" y="1208725"/>
            <a:ext cx="11004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mn-lt"/>
                <a:ea typeface="Open Sans"/>
                <a:cs typeface="Open Sans"/>
                <a:sym typeface="Open Sans"/>
              </a:rPr>
              <a:t>U</a:t>
            </a:r>
            <a:r>
              <a:rPr lang="en" sz="1000" dirty="0">
                <a:solidFill>
                  <a:srgbClr val="5F6368"/>
                </a:solidFill>
                <a:latin typeface="+mn-lt"/>
                <a:ea typeface="Open Sans"/>
                <a:cs typeface="Open Sans"/>
                <a:sym typeface="Open Sans"/>
              </a:rPr>
              <a:t>ser can search for location or join exisiting suggested exhibition</a:t>
            </a:r>
            <a:endParaRPr sz="1000" dirty="0">
              <a:solidFill>
                <a:srgbClr val="5F6368"/>
              </a:solidFill>
              <a:latin typeface="+mn-lt"/>
              <a:ea typeface="Open Sans"/>
              <a:cs typeface="Open Sans"/>
              <a:sym typeface="Open Sans"/>
            </a:endParaRPr>
          </a:p>
        </p:txBody>
      </p:sp>
      <p:cxnSp>
        <p:nvCxnSpPr>
          <p:cNvPr id="254" name="Google Shape;254;p51"/>
          <p:cNvCxnSpPr/>
          <p:nvPr/>
        </p:nvCxnSpPr>
        <p:spPr>
          <a:xfrm rot="10800000">
            <a:off x="7112375" y="3143484"/>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7999700" y="2820334"/>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mn-lt"/>
                <a:ea typeface="Open Sans"/>
                <a:cs typeface="Open Sans"/>
                <a:sym typeface="Open Sans"/>
              </a:rPr>
              <a:t>User will select this option to join Exhibition</a:t>
            </a:r>
            <a:endParaRPr sz="1000" dirty="0">
              <a:solidFill>
                <a:srgbClr val="5F6368"/>
              </a:solidFill>
              <a:latin typeface="+mn-lt"/>
              <a:ea typeface="Open Sans"/>
              <a:cs typeface="Open Sans"/>
              <a:sym typeface="Open Sans"/>
            </a:endParaRPr>
          </a:p>
        </p:txBody>
      </p:sp>
      <p:pic>
        <p:nvPicPr>
          <p:cNvPr id="4" name="Picture 3">
            <a:extLst>
              <a:ext uri="{FF2B5EF4-FFF2-40B4-BE49-F238E27FC236}">
                <a16:creationId xmlns:a16="http://schemas.microsoft.com/office/drawing/2014/main" id="{65C6C59B-E116-466C-9DC0-F6A088495448}"/>
              </a:ext>
            </a:extLst>
          </p:cNvPr>
          <p:cNvPicPr>
            <a:picLocks noChangeAspect="1"/>
          </p:cNvPicPr>
          <p:nvPr/>
        </p:nvPicPr>
        <p:blipFill rotWithShape="1">
          <a:blip r:embed="rId3"/>
          <a:srcRect l="45714" t="19128" r="32141" b="10175"/>
          <a:stretch/>
        </p:blipFill>
        <p:spPr>
          <a:xfrm>
            <a:off x="5291018" y="984600"/>
            <a:ext cx="2024913" cy="3634550"/>
          </a:xfrm>
          <a:prstGeom prst="rect">
            <a:avLst/>
          </a:prstGeom>
        </p:spPr>
      </p:pic>
    </p:spTree>
    <p:extLst>
      <p:ext uri="{BB962C8B-B14F-4D97-AF65-F5344CB8AC3E}">
        <p14:creationId xmlns:p14="http://schemas.microsoft.com/office/powerpoint/2010/main" val="4261196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03. Art Locations</a:t>
            </a:r>
            <a:endParaRPr dirty="0"/>
          </a:p>
        </p:txBody>
      </p:sp>
      <p:sp>
        <p:nvSpPr>
          <p:cNvPr id="251" name="Google Shape;25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51"/>
          <p:cNvCxnSpPr/>
          <p:nvPr/>
        </p:nvCxnSpPr>
        <p:spPr>
          <a:xfrm>
            <a:off x="4565525" y="1608925"/>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616489" y="1230162"/>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After Searching for locations, Map will be shown</a:t>
            </a:r>
            <a:endParaRPr sz="1000" dirty="0">
              <a:solidFill>
                <a:srgbClr val="5F6368"/>
              </a:solidFill>
              <a:latin typeface="Open Sans"/>
              <a:ea typeface="Open Sans"/>
              <a:cs typeface="Open Sans"/>
              <a:sym typeface="Open Sans"/>
            </a:endParaRPr>
          </a:p>
        </p:txBody>
      </p:sp>
      <p:cxnSp>
        <p:nvCxnSpPr>
          <p:cNvPr id="254" name="Google Shape;254;p51"/>
          <p:cNvCxnSpPr/>
          <p:nvPr/>
        </p:nvCxnSpPr>
        <p:spPr>
          <a:xfrm rot="10800000">
            <a:off x="6972061" y="3217912"/>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7890061" y="2817817"/>
            <a:ext cx="9180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User can choose preferred locations</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6C14C4D3-F4D4-46EB-BD1E-071EBFC83E7F}"/>
              </a:ext>
            </a:extLst>
          </p:cNvPr>
          <p:cNvPicPr>
            <a:picLocks noChangeAspect="1"/>
          </p:cNvPicPr>
          <p:nvPr/>
        </p:nvPicPr>
        <p:blipFill rotWithShape="1">
          <a:blip r:embed="rId3"/>
          <a:srcRect l="19048" t="19128" r="56281" b="7704"/>
          <a:stretch/>
        </p:blipFill>
        <p:spPr>
          <a:xfrm>
            <a:off x="5175125" y="984600"/>
            <a:ext cx="2255936" cy="3761572"/>
          </a:xfrm>
          <a:prstGeom prst="rect">
            <a:avLst/>
          </a:prstGeom>
        </p:spPr>
      </p:pic>
    </p:spTree>
    <p:extLst>
      <p:ext uri="{BB962C8B-B14F-4D97-AF65-F5344CB8AC3E}">
        <p14:creationId xmlns:p14="http://schemas.microsoft.com/office/powerpoint/2010/main" val="904556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04. Join Now</a:t>
            </a:r>
            <a:endParaRPr dirty="0"/>
          </a:p>
        </p:txBody>
      </p:sp>
      <p:sp>
        <p:nvSpPr>
          <p:cNvPr id="251" name="Google Shape;25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51"/>
          <p:cNvCxnSpPr/>
          <p:nvPr/>
        </p:nvCxnSpPr>
        <p:spPr>
          <a:xfrm>
            <a:off x="4565525" y="1608925"/>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506850" y="1208725"/>
            <a:ext cx="11004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S</a:t>
            </a:r>
            <a:r>
              <a:rPr lang="en-US" sz="1000" dirty="0">
                <a:solidFill>
                  <a:srgbClr val="5F6368"/>
                </a:solidFill>
                <a:latin typeface="Open Sans"/>
                <a:ea typeface="Open Sans"/>
                <a:cs typeface="Open Sans"/>
                <a:sym typeface="Open Sans"/>
              </a:rPr>
              <a:t>e</a:t>
            </a:r>
            <a:r>
              <a:rPr lang="en" sz="1000" dirty="0">
                <a:solidFill>
                  <a:srgbClr val="5F6368"/>
                </a:solidFill>
                <a:latin typeface="Open Sans"/>
                <a:ea typeface="Open Sans"/>
                <a:cs typeface="Open Sans"/>
                <a:sym typeface="Open Sans"/>
              </a:rPr>
              <a:t>lect Back option to go back to previous page</a:t>
            </a:r>
            <a:endParaRPr sz="1000" dirty="0">
              <a:solidFill>
                <a:srgbClr val="5F6368"/>
              </a:solidFill>
              <a:latin typeface="Open Sans"/>
              <a:ea typeface="Open Sans"/>
              <a:cs typeface="Open Sans"/>
              <a:sym typeface="Open Sans"/>
            </a:endParaRPr>
          </a:p>
        </p:txBody>
      </p:sp>
      <p:cxnSp>
        <p:nvCxnSpPr>
          <p:cNvPr id="254" name="Google Shape;254;p51"/>
          <p:cNvCxnSpPr/>
          <p:nvPr/>
        </p:nvCxnSpPr>
        <p:spPr>
          <a:xfrm rot="10800000">
            <a:off x="6900389" y="3526256"/>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7818389" y="3062609"/>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Confim “yes” to join current show</a:t>
            </a:r>
            <a:endParaRPr sz="1000" dirty="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596EB525-457A-407A-8135-73769783429F}"/>
              </a:ext>
            </a:extLst>
          </p:cNvPr>
          <p:cNvPicPr>
            <a:picLocks noChangeAspect="1"/>
          </p:cNvPicPr>
          <p:nvPr/>
        </p:nvPicPr>
        <p:blipFill rotWithShape="1">
          <a:blip r:embed="rId3"/>
          <a:srcRect l="43333" t="19128" r="33572" b="10175"/>
          <a:stretch/>
        </p:blipFill>
        <p:spPr>
          <a:xfrm>
            <a:off x="5247560" y="1193500"/>
            <a:ext cx="2111829" cy="3634550"/>
          </a:xfrm>
          <a:prstGeom prst="rect">
            <a:avLst/>
          </a:prstGeom>
        </p:spPr>
      </p:pic>
    </p:spTree>
    <p:extLst>
      <p:ext uri="{BB962C8B-B14F-4D97-AF65-F5344CB8AC3E}">
        <p14:creationId xmlns:p14="http://schemas.microsoft.com/office/powerpoint/2010/main" val="1799009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05. Exhibition </a:t>
            </a:r>
            <a:endParaRPr dirty="0"/>
          </a:p>
        </p:txBody>
      </p:sp>
      <p:sp>
        <p:nvSpPr>
          <p:cNvPr id="251" name="Google Shape;25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51"/>
          <p:cNvCxnSpPr/>
          <p:nvPr/>
        </p:nvCxnSpPr>
        <p:spPr>
          <a:xfrm>
            <a:off x="4565525" y="1608925"/>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506850" y="1208725"/>
            <a:ext cx="1100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This is the exhibition page</a:t>
            </a:r>
            <a:endParaRPr sz="1000" dirty="0">
              <a:solidFill>
                <a:srgbClr val="5F6368"/>
              </a:solidFill>
              <a:latin typeface="Open Sans"/>
              <a:ea typeface="Open Sans"/>
              <a:cs typeface="Open Sans"/>
              <a:sym typeface="Open Sans"/>
            </a:endParaRPr>
          </a:p>
        </p:txBody>
      </p:sp>
      <p:cxnSp>
        <p:nvCxnSpPr>
          <p:cNvPr id="254" name="Google Shape;254;p51"/>
          <p:cNvCxnSpPr/>
          <p:nvPr/>
        </p:nvCxnSpPr>
        <p:spPr>
          <a:xfrm rot="10800000">
            <a:off x="7055125" y="4430023"/>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7973125" y="3919780"/>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Here user can read exhibition details</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A76E6097-36D0-4B8D-8877-F3E1778E8D12}"/>
              </a:ext>
            </a:extLst>
          </p:cNvPr>
          <p:cNvPicPr>
            <a:picLocks noChangeAspect="1"/>
          </p:cNvPicPr>
          <p:nvPr/>
        </p:nvPicPr>
        <p:blipFill rotWithShape="1">
          <a:blip r:embed="rId3"/>
          <a:srcRect l="21310" t="19128" r="56281" b="10175"/>
          <a:stretch/>
        </p:blipFill>
        <p:spPr>
          <a:xfrm>
            <a:off x="5175125" y="1044429"/>
            <a:ext cx="2049108" cy="3634550"/>
          </a:xfrm>
          <a:prstGeom prst="rect">
            <a:avLst/>
          </a:prstGeom>
        </p:spPr>
      </p:pic>
    </p:spTree>
    <p:extLst>
      <p:ext uri="{BB962C8B-B14F-4D97-AF65-F5344CB8AC3E}">
        <p14:creationId xmlns:p14="http://schemas.microsoft.com/office/powerpoint/2010/main" val="127028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06. Find Your Fav Artists</a:t>
            </a:r>
            <a:endParaRPr dirty="0"/>
          </a:p>
        </p:txBody>
      </p:sp>
      <p:sp>
        <p:nvSpPr>
          <p:cNvPr id="251" name="Google Shape;25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51"/>
          <p:cNvCxnSpPr/>
          <p:nvPr/>
        </p:nvCxnSpPr>
        <p:spPr>
          <a:xfrm>
            <a:off x="4572000" y="2571750"/>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533425" y="2163450"/>
            <a:ext cx="1100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Latest artwork is shown</a:t>
            </a:r>
            <a:endParaRPr sz="1000" dirty="0">
              <a:solidFill>
                <a:srgbClr val="5F6368"/>
              </a:solidFill>
              <a:latin typeface="Open Sans"/>
              <a:ea typeface="Open Sans"/>
              <a:cs typeface="Open Sans"/>
              <a:sym typeface="Open Sans"/>
            </a:endParaRPr>
          </a:p>
        </p:txBody>
      </p:sp>
      <p:cxnSp>
        <p:nvCxnSpPr>
          <p:cNvPr id="254" name="Google Shape;254;p51"/>
          <p:cNvCxnSpPr/>
          <p:nvPr/>
        </p:nvCxnSpPr>
        <p:spPr>
          <a:xfrm rot="10800000">
            <a:off x="7055125" y="3337912"/>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7973125" y="2963850"/>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Find top Artists and user can follow them.</a:t>
            </a:r>
            <a:endParaRPr sz="1000" dirty="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4F5E8B46-604C-4C6E-A29E-D0FC2BE22B2C}"/>
              </a:ext>
            </a:extLst>
          </p:cNvPr>
          <p:cNvPicPr>
            <a:picLocks noChangeAspect="1"/>
          </p:cNvPicPr>
          <p:nvPr/>
        </p:nvPicPr>
        <p:blipFill rotWithShape="1">
          <a:blip r:embed="rId3"/>
          <a:srcRect l="43333" t="19128" r="32141" b="10175"/>
          <a:stretch/>
        </p:blipFill>
        <p:spPr>
          <a:xfrm>
            <a:off x="5182161" y="984599"/>
            <a:ext cx="2242627" cy="3634551"/>
          </a:xfrm>
          <a:prstGeom prst="rect">
            <a:avLst/>
          </a:prstGeom>
        </p:spPr>
      </p:pic>
    </p:spTree>
    <p:extLst>
      <p:ext uri="{BB962C8B-B14F-4D97-AF65-F5344CB8AC3E}">
        <p14:creationId xmlns:p14="http://schemas.microsoft.com/office/powerpoint/2010/main" val="413624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Digital wireframes </a:t>
            </a:r>
            <a:endParaRPr sz="2400" dirty="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07. Artist Profile</a:t>
            </a:r>
            <a:endParaRPr dirty="0"/>
          </a:p>
        </p:txBody>
      </p:sp>
      <p:sp>
        <p:nvSpPr>
          <p:cNvPr id="251" name="Google Shape;25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51"/>
          <p:cNvCxnSpPr/>
          <p:nvPr/>
        </p:nvCxnSpPr>
        <p:spPr>
          <a:xfrm>
            <a:off x="4741781" y="1950211"/>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816903" y="1625977"/>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Most popular art of the artists </a:t>
            </a:r>
            <a:endParaRPr sz="1000" dirty="0">
              <a:solidFill>
                <a:srgbClr val="5F6368"/>
              </a:solidFill>
              <a:latin typeface="Open Sans"/>
              <a:ea typeface="Open Sans"/>
              <a:cs typeface="Open Sans"/>
              <a:sym typeface="Open Sans"/>
            </a:endParaRPr>
          </a:p>
        </p:txBody>
      </p:sp>
      <p:cxnSp>
        <p:nvCxnSpPr>
          <p:cNvPr id="254" name="Google Shape;254;p51"/>
          <p:cNvCxnSpPr/>
          <p:nvPr/>
        </p:nvCxnSpPr>
        <p:spPr>
          <a:xfrm rot="10800000">
            <a:off x="7055125" y="2845772"/>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7973125" y="2599566"/>
            <a:ext cx="1100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Follow your fav artists</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D14AC2B-6070-478D-9122-A74224A1C53E}"/>
              </a:ext>
            </a:extLst>
          </p:cNvPr>
          <p:cNvPicPr>
            <a:picLocks noChangeAspect="1"/>
          </p:cNvPicPr>
          <p:nvPr/>
        </p:nvPicPr>
        <p:blipFill rotWithShape="1">
          <a:blip r:embed="rId3"/>
          <a:srcRect l="19524" t="23488" r="58214" b="10175"/>
          <a:stretch/>
        </p:blipFill>
        <p:spPr>
          <a:xfrm>
            <a:off x="5418371" y="1305562"/>
            <a:ext cx="2035630" cy="3410425"/>
          </a:xfrm>
          <a:prstGeom prst="rect">
            <a:avLst/>
          </a:prstGeom>
        </p:spPr>
      </p:pic>
      <p:cxnSp>
        <p:nvCxnSpPr>
          <p:cNvPr id="10" name="Google Shape;252;p51">
            <a:extLst>
              <a:ext uri="{FF2B5EF4-FFF2-40B4-BE49-F238E27FC236}">
                <a16:creationId xmlns:a16="http://schemas.microsoft.com/office/drawing/2014/main" id="{681C159E-FC5C-4385-8B27-F132DF98FEA6}"/>
              </a:ext>
            </a:extLst>
          </p:cNvPr>
          <p:cNvCxnSpPr/>
          <p:nvPr/>
        </p:nvCxnSpPr>
        <p:spPr>
          <a:xfrm>
            <a:off x="4633375" y="3707673"/>
            <a:ext cx="918900" cy="0"/>
          </a:xfrm>
          <a:prstGeom prst="straightConnector1">
            <a:avLst/>
          </a:prstGeom>
          <a:noFill/>
          <a:ln w="19050" cap="flat" cmpd="sng">
            <a:solidFill>
              <a:srgbClr val="FBBC04"/>
            </a:solidFill>
            <a:prstDash val="solid"/>
            <a:round/>
            <a:headEnd type="none" w="med" len="med"/>
            <a:tailEnd type="triangle" w="med" len="med"/>
          </a:ln>
        </p:spPr>
      </p:cxnSp>
      <p:sp>
        <p:nvSpPr>
          <p:cNvPr id="11" name="Google Shape;253;p51">
            <a:extLst>
              <a:ext uri="{FF2B5EF4-FFF2-40B4-BE49-F238E27FC236}">
                <a16:creationId xmlns:a16="http://schemas.microsoft.com/office/drawing/2014/main" id="{7EADCD18-14F8-4855-81AF-237EE4B798C8}"/>
              </a:ext>
            </a:extLst>
          </p:cNvPr>
          <p:cNvSpPr txBox="1"/>
          <p:nvPr/>
        </p:nvSpPr>
        <p:spPr>
          <a:xfrm>
            <a:off x="3679993" y="3332014"/>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User can save fav artwork to their profile</a:t>
            </a:r>
            <a:endParaRPr sz="1000" dirty="0">
              <a:solidFill>
                <a:srgbClr val="5F6368"/>
              </a:solidFill>
              <a:latin typeface="Open Sans"/>
              <a:ea typeface="Open Sans"/>
              <a:cs typeface="Open Sans"/>
              <a:sym typeface="Open Sans"/>
            </a:endParaRPr>
          </a:p>
        </p:txBody>
      </p:sp>
    </p:spTree>
    <p:extLst>
      <p:ext uri="{BB962C8B-B14F-4D97-AF65-F5344CB8AC3E}">
        <p14:creationId xmlns:p14="http://schemas.microsoft.com/office/powerpoint/2010/main" val="2152910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41"/>
          <p:cNvSpPr txBox="1"/>
          <p:nvPr/>
        </p:nvSpPr>
        <p:spPr>
          <a:xfrm>
            <a:off x="839232" y="1147750"/>
            <a:ext cx="40860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Virtual Art Gallery</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b="1" dirty="0">
                <a:solidFill>
                  <a:srgbClr val="5F6368"/>
                </a:solidFill>
                <a:latin typeface="Open Sans"/>
                <a:ea typeface="Open Sans"/>
                <a:cs typeface="Open Sans"/>
                <a:sym typeface="Open Sans"/>
              </a:rPr>
              <a:t>Here you can enjoy online </a:t>
            </a:r>
          </a:p>
          <a:p>
            <a:pPr marL="0" lvl="0" indent="0" algn="l" rtl="0">
              <a:lnSpc>
                <a:spcPct val="150000"/>
              </a:lnSpc>
              <a:spcBef>
                <a:spcPts val="0"/>
              </a:spcBef>
              <a:spcAft>
                <a:spcPts val="0"/>
              </a:spcAft>
              <a:buClr>
                <a:schemeClr val="dk1"/>
              </a:buClr>
              <a:buSzPts val="1100"/>
              <a:buFont typeface="Arial"/>
              <a:buNone/>
            </a:pPr>
            <a:r>
              <a:rPr lang="en" sz="1200" b="1" dirty="0">
                <a:solidFill>
                  <a:srgbClr val="5F6368"/>
                </a:solidFill>
                <a:latin typeface="Open Sans"/>
                <a:ea typeface="Open Sans"/>
                <a:cs typeface="Open Sans"/>
                <a:sym typeface="Open Sans"/>
              </a:rPr>
              <a:t>art exhibition at home.</a:t>
            </a:r>
            <a:endParaRPr sz="1200" b="1" dirty="0">
              <a:solidFill>
                <a:srgbClr val="1967D2"/>
              </a:solidFill>
              <a:latin typeface="Open Sans"/>
              <a:ea typeface="Open Sans"/>
              <a:cs typeface="Open Sans"/>
              <a:sym typeface="Open Sans"/>
            </a:endParaRPr>
          </a:p>
        </p:txBody>
      </p:sp>
      <p:sp>
        <p:nvSpPr>
          <p:cNvPr id="153" name="Google Shape;15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54" name="Google Shape;154;p41"/>
          <p:cNvSpPr/>
          <p:nvPr/>
        </p:nvSpPr>
        <p:spPr>
          <a:xfrm>
            <a:off x="266113" y="1294931"/>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41"/>
          <p:cNvSpPr txBox="1"/>
          <p:nvPr/>
        </p:nvSpPr>
        <p:spPr>
          <a:xfrm>
            <a:off x="862035" y="2314493"/>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b="1" dirty="0">
                <a:solidFill>
                  <a:srgbClr val="5F6368"/>
                </a:solidFill>
                <a:latin typeface="Open Sans"/>
                <a:ea typeface="Open Sans"/>
                <a:cs typeface="Open Sans"/>
                <a:sym typeface="Open Sans"/>
              </a:rPr>
              <a:t>6 Months</a:t>
            </a:r>
            <a:endParaRPr sz="1200" b="1" dirty="0">
              <a:solidFill>
                <a:srgbClr val="4285F4"/>
              </a:solidFill>
              <a:latin typeface="Open Sans"/>
              <a:ea typeface="Open Sans"/>
              <a:cs typeface="Open Sans"/>
              <a:sym typeface="Open Sans"/>
            </a:endParaRPr>
          </a:p>
        </p:txBody>
      </p:sp>
      <p:sp>
        <p:nvSpPr>
          <p:cNvPr id="156" name="Google Shape;156;p41"/>
          <p:cNvSpPr/>
          <p:nvPr/>
        </p:nvSpPr>
        <p:spPr>
          <a:xfrm>
            <a:off x="266113" y="2450243"/>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1"/>
          <p:cNvSpPr/>
          <p:nvPr/>
        </p:nvSpPr>
        <p:spPr>
          <a:xfrm>
            <a:off x="379643" y="2567413"/>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388861" y="1428895"/>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A8FB987C-41C9-4FAA-B2E3-996B0512428C}"/>
              </a:ext>
            </a:extLst>
          </p:cNvPr>
          <p:cNvPicPr>
            <a:picLocks noChangeAspect="1"/>
          </p:cNvPicPr>
          <p:nvPr/>
        </p:nvPicPr>
        <p:blipFill rotWithShape="1">
          <a:blip r:embed="rId3"/>
          <a:srcRect l="37024" t="10778" r="37381" b="6233"/>
          <a:stretch/>
        </p:blipFill>
        <p:spPr>
          <a:xfrm>
            <a:off x="3045106" y="1349109"/>
            <a:ext cx="1993903" cy="3080267"/>
          </a:xfrm>
          <a:prstGeom prst="rect">
            <a:avLst/>
          </a:prstGeom>
          <a:effectLst/>
        </p:spPr>
      </p:pic>
      <p:pic>
        <p:nvPicPr>
          <p:cNvPr id="5" name="Picture 4">
            <a:extLst>
              <a:ext uri="{FF2B5EF4-FFF2-40B4-BE49-F238E27FC236}">
                <a16:creationId xmlns:a16="http://schemas.microsoft.com/office/drawing/2014/main" id="{88716FDC-3717-4E07-A285-9DCAB3B651F5}"/>
              </a:ext>
            </a:extLst>
          </p:cNvPr>
          <p:cNvPicPr>
            <a:picLocks noChangeAspect="1"/>
          </p:cNvPicPr>
          <p:nvPr/>
        </p:nvPicPr>
        <p:blipFill rotWithShape="1">
          <a:blip r:embed="rId4"/>
          <a:srcRect l="36905" t="11834" r="37499" b="6671"/>
          <a:stretch/>
        </p:blipFill>
        <p:spPr>
          <a:xfrm>
            <a:off x="5145035" y="910109"/>
            <a:ext cx="1807661" cy="3080267"/>
          </a:xfrm>
          <a:prstGeom prst="rect">
            <a:avLst/>
          </a:prstGeom>
        </p:spPr>
      </p:pic>
      <p:pic>
        <p:nvPicPr>
          <p:cNvPr id="7" name="Picture 6">
            <a:extLst>
              <a:ext uri="{FF2B5EF4-FFF2-40B4-BE49-F238E27FC236}">
                <a16:creationId xmlns:a16="http://schemas.microsoft.com/office/drawing/2014/main" id="{BDCF0A86-BD3C-4018-9BC2-35F24227D1B0}"/>
              </a:ext>
            </a:extLst>
          </p:cNvPr>
          <p:cNvPicPr>
            <a:picLocks noChangeAspect="1"/>
          </p:cNvPicPr>
          <p:nvPr/>
        </p:nvPicPr>
        <p:blipFill>
          <a:blip r:embed="rId5"/>
          <a:stretch>
            <a:fillRect/>
          </a:stretch>
        </p:blipFill>
        <p:spPr>
          <a:xfrm>
            <a:off x="7180250" y="1078450"/>
            <a:ext cx="1807661" cy="3227447"/>
          </a:xfrm>
          <a:prstGeom prst="rect">
            <a:avLst/>
          </a:prstGeom>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Digital wireframes </a:t>
            </a:r>
            <a:endParaRPr sz="2400" dirty="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08. User Profile</a:t>
            </a:r>
            <a:endParaRPr dirty="0"/>
          </a:p>
        </p:txBody>
      </p:sp>
      <p:sp>
        <p:nvSpPr>
          <p:cNvPr id="251" name="Google Shape;25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51"/>
          <p:cNvCxnSpPr/>
          <p:nvPr/>
        </p:nvCxnSpPr>
        <p:spPr>
          <a:xfrm>
            <a:off x="4565525" y="1608925"/>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506850" y="1208725"/>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User Profile and their saved photos.</a:t>
            </a:r>
            <a:endParaRPr sz="1000" dirty="0">
              <a:solidFill>
                <a:srgbClr val="5F6368"/>
              </a:solidFill>
              <a:latin typeface="Open Sans"/>
              <a:ea typeface="Open Sans"/>
              <a:cs typeface="Open Sans"/>
              <a:sym typeface="Open Sans"/>
            </a:endParaRPr>
          </a:p>
        </p:txBody>
      </p:sp>
      <p:cxnSp>
        <p:nvCxnSpPr>
          <p:cNvPr id="254" name="Google Shape;254;p51"/>
          <p:cNvCxnSpPr/>
          <p:nvPr/>
        </p:nvCxnSpPr>
        <p:spPr>
          <a:xfrm rot="10800000">
            <a:off x="7055125" y="2431103"/>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7973125" y="2184897"/>
            <a:ext cx="1100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U</a:t>
            </a:r>
            <a:r>
              <a:rPr lang="en" sz="1000" dirty="0">
                <a:solidFill>
                  <a:srgbClr val="5F6368"/>
                </a:solidFill>
                <a:latin typeface="Open Sans"/>
                <a:ea typeface="Open Sans"/>
                <a:cs typeface="Open Sans"/>
                <a:sym typeface="Open Sans"/>
              </a:rPr>
              <a:t>ser Buy List Photos</a:t>
            </a:r>
            <a:endParaRPr sz="1000" dirty="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9B54646B-6AB2-4031-B976-CC35FFF7B572}"/>
              </a:ext>
            </a:extLst>
          </p:cNvPr>
          <p:cNvPicPr>
            <a:picLocks noChangeAspect="1"/>
          </p:cNvPicPr>
          <p:nvPr/>
        </p:nvPicPr>
        <p:blipFill rotWithShape="1">
          <a:blip r:embed="rId3"/>
          <a:srcRect l="41786" t="23001" r="35476" b="10175"/>
          <a:stretch/>
        </p:blipFill>
        <p:spPr>
          <a:xfrm>
            <a:off x="5263889" y="1167904"/>
            <a:ext cx="2079171" cy="3435407"/>
          </a:xfrm>
          <a:prstGeom prst="rect">
            <a:avLst/>
          </a:prstGeom>
        </p:spPr>
      </p:pic>
    </p:spTree>
    <p:extLst>
      <p:ext uri="{BB962C8B-B14F-4D97-AF65-F5344CB8AC3E}">
        <p14:creationId xmlns:p14="http://schemas.microsoft.com/office/powerpoint/2010/main" val="279406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p:nvPr/>
        </p:nvSpPr>
        <p:spPr>
          <a:xfrm>
            <a:off x="3752406" y="0"/>
            <a:ext cx="5391469"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Low-fidelity prototype</a:t>
            </a:r>
            <a:endParaRPr sz="2400" dirty="0">
              <a:solidFill>
                <a:srgbClr val="5F6368"/>
              </a:solidFill>
              <a:latin typeface="Open Sans"/>
              <a:ea typeface="Open Sans"/>
              <a:cs typeface="Open Sans"/>
              <a:sym typeface="Open Sans"/>
            </a:endParaRPr>
          </a:p>
        </p:txBody>
      </p:sp>
      <p:sp>
        <p:nvSpPr>
          <p:cNvPr id="276" name="Google Shape;276;p53"/>
          <p:cNvSpPr txBox="1"/>
          <p:nvPr/>
        </p:nvSpPr>
        <p:spPr>
          <a:xfrm>
            <a:off x="317126" y="1402830"/>
            <a:ext cx="3079216"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Link: </a:t>
            </a:r>
            <a:r>
              <a:rPr lang="en-US" dirty="0">
                <a:solidFill>
                  <a:srgbClr val="5F6368"/>
                </a:solidFill>
                <a:latin typeface="Open Sans"/>
                <a:ea typeface="Open Sans"/>
                <a:cs typeface="Open Sans"/>
                <a:sym typeface="Open Sans"/>
              </a:rPr>
              <a:t>https://www.figma.com/proto/7TL4ohUCvCqdQFOTIqZg62/Art-House?page-id=19%3A140&amp;node-id=19%3A141&amp;viewport=501%2C343%2C0.24347825348377228&amp;scaling=min-zoom&amp;starting-point-node-id=19%3A141&amp;show-proto-sidebar=1</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1B3AA442-8053-4BEA-8F13-FC0303DCE379}"/>
              </a:ext>
            </a:extLst>
          </p:cNvPr>
          <p:cNvPicPr>
            <a:picLocks noChangeAspect="1"/>
          </p:cNvPicPr>
          <p:nvPr/>
        </p:nvPicPr>
        <p:blipFill rotWithShape="1">
          <a:blip r:embed="rId3"/>
          <a:srcRect l="20238" t="17762" r="17777" b="8128"/>
          <a:stretch/>
        </p:blipFill>
        <p:spPr>
          <a:xfrm>
            <a:off x="3752531" y="1078450"/>
            <a:ext cx="5391469" cy="362417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462449" y="409117"/>
            <a:ext cx="8030902" cy="1107965"/>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i="1" u="sng" dirty="0">
                <a:solidFill>
                  <a:schemeClr val="tx1"/>
                </a:solidFill>
                <a:latin typeface="Open Sans"/>
                <a:ea typeface="Open Sans"/>
                <a:cs typeface="Open Sans"/>
                <a:sym typeface="Open Sans"/>
              </a:rPr>
              <a:t>Updated</a:t>
            </a:r>
            <a:r>
              <a:rPr lang="en" sz="2400" u="sng" dirty="0">
                <a:solidFill>
                  <a:schemeClr val="tx1"/>
                </a:solidFill>
                <a:latin typeface="Open Sans"/>
                <a:ea typeface="Open Sans"/>
                <a:cs typeface="Open Sans"/>
                <a:sym typeface="Open Sans"/>
              </a:rPr>
              <a:t> </a:t>
            </a:r>
            <a:r>
              <a:rPr lang="en" sz="2400" i="1" u="sng" dirty="0">
                <a:solidFill>
                  <a:schemeClr val="tx1"/>
                </a:solidFill>
                <a:latin typeface="Open Sans"/>
                <a:ea typeface="Open Sans"/>
                <a:cs typeface="Open Sans"/>
                <a:sym typeface="Open Sans"/>
              </a:rPr>
              <a:t>Presentation</a:t>
            </a:r>
            <a:r>
              <a:rPr lang="en" sz="2400" u="sng" dirty="0">
                <a:solidFill>
                  <a:schemeClr val="tx1"/>
                </a:solidFill>
                <a:latin typeface="Open Sans"/>
                <a:ea typeface="Open Sans"/>
                <a:cs typeface="Open Sans"/>
                <a:sym typeface="Open Sans"/>
              </a:rPr>
              <a:t> </a:t>
            </a:r>
            <a:r>
              <a:rPr lang="en" sz="2400" i="1" u="sng" dirty="0">
                <a:solidFill>
                  <a:srgbClr val="FF0000"/>
                </a:solidFill>
                <a:latin typeface="Open Sans"/>
                <a:ea typeface="Open Sans"/>
                <a:cs typeface="Open Sans"/>
                <a:sym typeface="Open Sans"/>
              </a:rPr>
              <a:t>–</a:t>
            </a:r>
            <a:r>
              <a:rPr lang="en" sz="2400" u="sng" dirty="0">
                <a:solidFill>
                  <a:srgbClr val="FF0000"/>
                </a:solidFill>
                <a:latin typeface="Open Sans"/>
                <a:ea typeface="Open Sans"/>
                <a:cs typeface="Open Sans"/>
                <a:sym typeface="Open Sans"/>
              </a:rPr>
              <a:t> </a:t>
            </a:r>
            <a:r>
              <a:rPr lang="en" sz="2400" i="1" u="sng" dirty="0">
                <a:solidFill>
                  <a:srgbClr val="FF0000"/>
                </a:solidFill>
                <a:latin typeface="Open Sans"/>
                <a:ea typeface="Open Sans"/>
                <a:cs typeface="Open Sans"/>
                <a:sym typeface="Open Sans"/>
              </a:rPr>
              <a:t>12.08.2021</a:t>
            </a:r>
          </a:p>
          <a:p>
            <a:pPr marL="0" lvl="0" indent="0" algn="l" rtl="0">
              <a:spcBef>
                <a:spcPts val="0"/>
              </a:spcBef>
              <a:spcAft>
                <a:spcPts val="0"/>
              </a:spcAft>
              <a:buNone/>
            </a:pPr>
            <a:endParaRPr lang="en" sz="1800" dirty="0">
              <a:solidFill>
                <a:srgbClr val="5F6368"/>
              </a:solidFill>
              <a:latin typeface="Open Sans"/>
              <a:ea typeface="Open Sans"/>
              <a:cs typeface="Open Sans"/>
              <a:sym typeface="Open Sans"/>
            </a:endParaRPr>
          </a:p>
          <a:p>
            <a:pPr marL="0" lvl="0" indent="0" algn="l" rtl="0">
              <a:spcBef>
                <a:spcPts val="0"/>
              </a:spcBef>
              <a:spcAft>
                <a:spcPts val="0"/>
              </a:spcAft>
              <a:buNone/>
            </a:pPr>
            <a:r>
              <a:rPr lang="en" sz="1800" dirty="0">
                <a:solidFill>
                  <a:srgbClr val="5F6368"/>
                </a:solidFill>
                <a:latin typeface="Open Sans"/>
                <a:ea typeface="Open Sans"/>
                <a:cs typeface="Open Sans"/>
                <a:sym typeface="Open Sans"/>
              </a:rPr>
              <a:t>Usability study: </a:t>
            </a:r>
            <a:r>
              <a:rPr lang="en" sz="1800" dirty="0">
                <a:solidFill>
                  <a:schemeClr val="bg1">
                    <a:lumMod val="50000"/>
                  </a:schemeClr>
                </a:solidFill>
                <a:latin typeface="Open Sans"/>
                <a:ea typeface="Open Sans"/>
                <a:cs typeface="Open Sans"/>
                <a:sym typeface="Open Sans"/>
              </a:rPr>
              <a:t>Findings</a:t>
            </a:r>
            <a:r>
              <a:rPr lang="en" sz="1800" dirty="0">
                <a:solidFill>
                  <a:srgbClr val="5F6368"/>
                </a:solidFill>
                <a:latin typeface="Open Sans"/>
                <a:ea typeface="Open Sans"/>
                <a:cs typeface="Open Sans"/>
                <a:sym typeface="Open Sans"/>
              </a:rPr>
              <a:t>                                         </a:t>
            </a:r>
            <a:endParaRPr sz="1800" dirty="0">
              <a:solidFill>
                <a:srgbClr val="5F6368"/>
              </a:solidFill>
              <a:latin typeface="Open Sans"/>
              <a:ea typeface="Open Sans"/>
              <a:cs typeface="Open Sans"/>
              <a:sym typeface="Open Sans"/>
            </a:endParaRPr>
          </a:p>
        </p:txBody>
      </p:sp>
      <p:sp>
        <p:nvSpPr>
          <p:cNvPr id="282" name="Google Shape;282;p54"/>
          <p:cNvSpPr txBox="1"/>
          <p:nvPr/>
        </p:nvSpPr>
        <p:spPr>
          <a:xfrm>
            <a:off x="541150" y="1667550"/>
            <a:ext cx="7873500" cy="68015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A short introduction to the usability studies I conducted and myfindings.</a:t>
            </a:r>
            <a:endParaRPr dirty="0">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283" name="Google Shape;28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84" name="Google Shape;28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4"/>
          <p:cNvSpPr txBox="1"/>
          <p:nvPr/>
        </p:nvSpPr>
        <p:spPr>
          <a:xfrm>
            <a:off x="4984525" y="2568500"/>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 w</a:t>
            </a:r>
            <a:r>
              <a:rPr lang="en-US" dirty="0">
                <a:solidFill>
                  <a:srgbClr val="5F6368"/>
                </a:solidFill>
                <a:latin typeface="Open Sans"/>
                <a:ea typeface="Open Sans"/>
                <a:cs typeface="Open Sans"/>
                <a:sym typeface="Open Sans"/>
              </a:rPr>
              <a:t>an</a:t>
            </a:r>
            <a:r>
              <a:rPr lang="en" dirty="0">
                <a:solidFill>
                  <a:srgbClr val="5F6368"/>
                </a:solidFill>
                <a:latin typeface="Open Sans"/>
                <a:ea typeface="Open Sans"/>
                <a:cs typeface="Open Sans"/>
                <a:sym typeface="Open Sans"/>
              </a:rPr>
              <a:t>ts review options before buying artwork</a:t>
            </a:r>
            <a:endParaRPr dirty="0"/>
          </a:p>
        </p:txBody>
      </p:sp>
      <p:sp>
        <p:nvSpPr>
          <p:cNvPr id="286" name="Google Shape;28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7" name="Google Shape;287;p54"/>
          <p:cNvSpPr txBox="1"/>
          <p:nvPr/>
        </p:nvSpPr>
        <p:spPr>
          <a:xfrm>
            <a:off x="4984525" y="3198325"/>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 wants to share artworks on any social sites</a:t>
            </a:r>
            <a:endParaRPr dirty="0"/>
          </a:p>
        </p:txBody>
      </p:sp>
      <p:sp>
        <p:nvSpPr>
          <p:cNvPr id="288" name="Google Shape;28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9" name="Google Shape;28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290" name="Google Shape;290;p54"/>
          <p:cNvSpPr txBox="1"/>
          <p:nvPr/>
        </p:nvSpPr>
        <p:spPr>
          <a:xfrm>
            <a:off x="4937363" y="3828150"/>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Upcoming exhibition reminders on Google Calendar</a:t>
            </a:r>
          </a:p>
        </p:txBody>
      </p:sp>
      <p:sp>
        <p:nvSpPr>
          <p:cNvPr id="291" name="Google Shape;291;p54"/>
          <p:cNvSpPr/>
          <p:nvPr/>
        </p:nvSpPr>
        <p:spPr>
          <a:xfrm>
            <a:off x="4671538"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92" name="Google Shape;29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54"/>
          <p:cNvSpPr txBox="1"/>
          <p:nvPr/>
        </p:nvSpPr>
        <p:spPr>
          <a:xfrm>
            <a:off x="963300" y="256850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 wants suggested location </a:t>
            </a:r>
            <a:endParaRPr dirty="0"/>
          </a:p>
        </p:txBody>
      </p:sp>
      <p:sp>
        <p:nvSpPr>
          <p:cNvPr id="294" name="Google Shape;29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63300"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 prefers easier “B</a:t>
            </a:r>
            <a:r>
              <a:rPr lang="en-US" dirty="0">
                <a:solidFill>
                  <a:srgbClr val="5F6368"/>
                </a:solidFill>
                <a:latin typeface="Open Sans"/>
                <a:ea typeface="Open Sans"/>
                <a:cs typeface="Open Sans"/>
                <a:sym typeface="Open Sans"/>
              </a:rPr>
              <a:t>u</a:t>
            </a:r>
            <a:r>
              <a:rPr lang="en" dirty="0">
                <a:solidFill>
                  <a:srgbClr val="5F6368"/>
                </a:solidFill>
                <a:latin typeface="Open Sans"/>
                <a:ea typeface="Open Sans"/>
                <a:cs typeface="Open Sans"/>
                <a:sym typeface="Open Sans"/>
              </a:rPr>
              <a:t>y Now” option </a:t>
            </a:r>
            <a:endParaRPr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916138" y="3828150"/>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 wants a category search option in gallery artwork</a:t>
            </a:r>
            <a:endParaRPr dirty="0"/>
          </a:p>
        </p:txBody>
      </p:sp>
      <p:sp>
        <p:nvSpPr>
          <p:cNvPr id="298" name="Google Shape;298;p54"/>
          <p:cNvSpPr/>
          <p:nvPr/>
        </p:nvSpPr>
        <p:spPr>
          <a:xfrm>
            <a:off x="650313"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Before and After</a:t>
            </a:r>
            <a:endParaRPr sz="2400" dirty="0">
              <a:solidFill>
                <a:srgbClr val="5F6368"/>
              </a:solidFill>
              <a:latin typeface="Open Sans"/>
              <a:ea typeface="Open Sans"/>
              <a:cs typeface="Open Sans"/>
              <a:sym typeface="Open Sans"/>
            </a:endParaRPr>
          </a:p>
        </p:txBody>
      </p:sp>
      <p:sp>
        <p:nvSpPr>
          <p:cNvPr id="311" name="Google Shape;311;p56"/>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 First page is bit confusing for most of the users. So, Category seach option is added in newsfeed]</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12" name="Google Shape;312;p56"/>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6"/>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7" name="Google Shape;31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2" name="Picture 1">
            <a:extLst>
              <a:ext uri="{FF2B5EF4-FFF2-40B4-BE49-F238E27FC236}">
                <a16:creationId xmlns:a16="http://schemas.microsoft.com/office/drawing/2014/main" id="{C1B396C7-96AD-46AE-8D18-7960FBE3986A}"/>
              </a:ext>
            </a:extLst>
          </p:cNvPr>
          <p:cNvPicPr>
            <a:picLocks noChangeAspect="1"/>
          </p:cNvPicPr>
          <p:nvPr/>
        </p:nvPicPr>
        <p:blipFill rotWithShape="1">
          <a:blip r:embed="rId3"/>
          <a:srcRect l="5348" t="7087" r="6167"/>
          <a:stretch/>
        </p:blipFill>
        <p:spPr>
          <a:xfrm>
            <a:off x="3517589" y="1250000"/>
            <a:ext cx="2131936" cy="3499405"/>
          </a:xfrm>
          <a:prstGeom prst="rect">
            <a:avLst/>
          </a:prstGeom>
        </p:spPr>
      </p:pic>
      <p:pic>
        <p:nvPicPr>
          <p:cNvPr id="4" name="Picture 3">
            <a:extLst>
              <a:ext uri="{FF2B5EF4-FFF2-40B4-BE49-F238E27FC236}">
                <a16:creationId xmlns:a16="http://schemas.microsoft.com/office/drawing/2014/main" id="{4E8C0B06-3863-4798-9FFC-FEFEAA4E7D99}"/>
              </a:ext>
            </a:extLst>
          </p:cNvPr>
          <p:cNvPicPr>
            <a:picLocks noChangeAspect="1"/>
          </p:cNvPicPr>
          <p:nvPr/>
        </p:nvPicPr>
        <p:blipFill rotWithShape="1">
          <a:blip r:embed="rId4"/>
          <a:srcRect l="40981" t="19884" r="41078" b="22376"/>
          <a:stretch/>
        </p:blipFill>
        <p:spPr>
          <a:xfrm>
            <a:off x="6707176" y="1250000"/>
            <a:ext cx="2031199" cy="3499405"/>
          </a:xfrm>
          <a:prstGeom prst="rect">
            <a:avLst/>
          </a:prstGeom>
        </p:spPr>
      </p:pic>
    </p:spTree>
    <p:extLst>
      <p:ext uri="{BB962C8B-B14F-4D97-AF65-F5344CB8AC3E}">
        <p14:creationId xmlns:p14="http://schemas.microsoft.com/office/powerpoint/2010/main" val="151575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Before and After</a:t>
            </a:r>
            <a:endParaRPr sz="2400" dirty="0">
              <a:solidFill>
                <a:srgbClr val="5F6368"/>
              </a:solidFill>
              <a:latin typeface="Open Sans"/>
              <a:ea typeface="Open Sans"/>
              <a:cs typeface="Open Sans"/>
              <a:sym typeface="Open Sans"/>
            </a:endParaRPr>
          </a:p>
        </p:txBody>
      </p:sp>
      <p:sp>
        <p:nvSpPr>
          <p:cNvPr id="311" name="Google Shape;311;p56"/>
          <p:cNvSpPr txBox="1"/>
          <p:nvPr/>
        </p:nvSpPr>
        <p:spPr>
          <a:xfrm>
            <a:off x="517675" y="1522550"/>
            <a:ext cx="24213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 User wants suggested nearby locations]</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12" name="Google Shape;312;p56"/>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6"/>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14" name="Google Shape;314;p56"/>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7" name="Google Shape;31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8" name="Google Shape;31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Image of selected screen after usability study</a:t>
            </a:r>
            <a:endParaRPr sz="1200" dirty="0">
              <a:solidFill>
                <a:srgbClr val="5F6368"/>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D1BF223A-FD8B-4FFB-94F4-DDAF76EC53EC}"/>
              </a:ext>
            </a:extLst>
          </p:cNvPr>
          <p:cNvPicPr>
            <a:picLocks noChangeAspect="1"/>
          </p:cNvPicPr>
          <p:nvPr/>
        </p:nvPicPr>
        <p:blipFill>
          <a:blip r:embed="rId3"/>
          <a:stretch>
            <a:fillRect/>
          </a:stretch>
        </p:blipFill>
        <p:spPr>
          <a:xfrm>
            <a:off x="3559976" y="1250000"/>
            <a:ext cx="2024047" cy="3633531"/>
          </a:xfrm>
          <a:prstGeom prst="rect">
            <a:avLst/>
          </a:prstGeom>
        </p:spPr>
      </p:pic>
      <p:pic>
        <p:nvPicPr>
          <p:cNvPr id="4" name="Picture 3">
            <a:extLst>
              <a:ext uri="{FF2B5EF4-FFF2-40B4-BE49-F238E27FC236}">
                <a16:creationId xmlns:a16="http://schemas.microsoft.com/office/drawing/2014/main" id="{F89BED9D-D2F9-44C9-8B07-01DB5EE04249}"/>
              </a:ext>
            </a:extLst>
          </p:cNvPr>
          <p:cNvPicPr>
            <a:picLocks noChangeAspect="1"/>
          </p:cNvPicPr>
          <p:nvPr/>
        </p:nvPicPr>
        <p:blipFill rotWithShape="1">
          <a:blip r:embed="rId4"/>
          <a:srcRect l="40667" t="20953" r="41555" b="22261"/>
          <a:stretch/>
        </p:blipFill>
        <p:spPr>
          <a:xfrm>
            <a:off x="6727603" y="1268300"/>
            <a:ext cx="2010772" cy="3463188"/>
          </a:xfrm>
          <a:prstGeom prst="rect">
            <a:avLst/>
          </a:prstGeom>
        </p:spPr>
      </p:pic>
    </p:spTree>
    <p:extLst>
      <p:ext uri="{BB962C8B-B14F-4D97-AF65-F5344CB8AC3E}">
        <p14:creationId xmlns:p14="http://schemas.microsoft.com/office/powerpoint/2010/main" val="2233725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Before and After</a:t>
            </a:r>
            <a:endParaRPr sz="2400" dirty="0">
              <a:solidFill>
                <a:srgbClr val="5F6368"/>
              </a:solidFill>
              <a:latin typeface="Open Sans"/>
              <a:ea typeface="Open Sans"/>
              <a:cs typeface="Open Sans"/>
              <a:sym typeface="Open Sans"/>
            </a:endParaRPr>
          </a:p>
        </p:txBody>
      </p:sp>
      <p:sp>
        <p:nvSpPr>
          <p:cNvPr id="311" name="Google Shape;311;p56"/>
          <p:cNvSpPr txBox="1"/>
          <p:nvPr/>
        </p:nvSpPr>
        <p:spPr>
          <a:xfrm>
            <a:off x="517675" y="1522550"/>
            <a:ext cx="2421300" cy="14772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[Add to cart, Review and Easier payment options added]</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12" name="Google Shape;312;p56"/>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6"/>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51125" y="853300"/>
            <a:ext cx="23538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Add to C</a:t>
            </a:r>
            <a:r>
              <a:rPr lang="en-US" sz="1200" dirty="0">
                <a:solidFill>
                  <a:srgbClr val="34A853"/>
                </a:solidFill>
                <a:latin typeface="Open Sans"/>
                <a:ea typeface="Open Sans"/>
                <a:cs typeface="Open Sans"/>
                <a:sym typeface="Open Sans"/>
              </a:rPr>
              <a:t>a</a:t>
            </a:r>
            <a:r>
              <a:rPr lang="en" sz="1200" dirty="0">
                <a:solidFill>
                  <a:srgbClr val="34A853"/>
                </a:solidFill>
                <a:latin typeface="Open Sans"/>
                <a:ea typeface="Open Sans"/>
                <a:cs typeface="Open Sans"/>
                <a:sym typeface="Open Sans"/>
              </a:rPr>
              <a:t>rt Option Added</a:t>
            </a:r>
            <a:endParaRPr dirty="0">
              <a:solidFill>
                <a:srgbClr val="1967D2"/>
              </a:solidFill>
            </a:endParaRPr>
          </a:p>
        </p:txBody>
      </p:sp>
      <p:sp>
        <p:nvSpPr>
          <p:cNvPr id="317" name="Google Shape;31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Shopping Cart</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8" name="Google Shape;31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16C3E5D6-4C3B-436E-84D8-950F3F09564E}"/>
              </a:ext>
            </a:extLst>
          </p:cNvPr>
          <p:cNvPicPr>
            <a:picLocks noChangeAspect="1"/>
          </p:cNvPicPr>
          <p:nvPr/>
        </p:nvPicPr>
        <p:blipFill rotWithShape="1">
          <a:blip r:embed="rId3"/>
          <a:srcRect l="40667" t="20952" r="41395" b="22468"/>
          <a:stretch/>
        </p:blipFill>
        <p:spPr>
          <a:xfrm>
            <a:off x="3530009" y="1217893"/>
            <a:ext cx="2219754" cy="3492327"/>
          </a:xfrm>
          <a:prstGeom prst="rect">
            <a:avLst/>
          </a:prstGeom>
        </p:spPr>
      </p:pic>
      <p:pic>
        <p:nvPicPr>
          <p:cNvPr id="4" name="Picture 3">
            <a:extLst>
              <a:ext uri="{FF2B5EF4-FFF2-40B4-BE49-F238E27FC236}">
                <a16:creationId xmlns:a16="http://schemas.microsoft.com/office/drawing/2014/main" id="{AFF1628B-7942-4E6E-9EBF-2DCC7A3526AF}"/>
              </a:ext>
            </a:extLst>
          </p:cNvPr>
          <p:cNvPicPr>
            <a:picLocks noChangeAspect="1"/>
          </p:cNvPicPr>
          <p:nvPr/>
        </p:nvPicPr>
        <p:blipFill rotWithShape="1">
          <a:blip r:embed="rId4"/>
          <a:srcRect l="39651" t="17054" r="37120" b="10176"/>
          <a:stretch/>
        </p:blipFill>
        <p:spPr>
          <a:xfrm>
            <a:off x="6522499" y="1217894"/>
            <a:ext cx="2124061" cy="3741078"/>
          </a:xfrm>
          <a:prstGeom prst="rect">
            <a:avLst/>
          </a:prstGeom>
        </p:spPr>
      </p:pic>
    </p:spTree>
    <p:extLst>
      <p:ext uri="{BB962C8B-B14F-4D97-AF65-F5344CB8AC3E}">
        <p14:creationId xmlns:p14="http://schemas.microsoft.com/office/powerpoint/2010/main" val="1225717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Before and After</a:t>
            </a:r>
            <a:endParaRPr sz="2400" dirty="0">
              <a:solidFill>
                <a:srgbClr val="5F6368"/>
              </a:solidFill>
              <a:latin typeface="Open Sans"/>
              <a:ea typeface="Open Sans"/>
              <a:cs typeface="Open Sans"/>
              <a:sym typeface="Open Sans"/>
            </a:endParaRPr>
          </a:p>
        </p:txBody>
      </p:sp>
      <p:sp>
        <p:nvSpPr>
          <p:cNvPr id="311" name="Google Shape;311;p56"/>
          <p:cNvSpPr txBox="1"/>
          <p:nvPr/>
        </p:nvSpPr>
        <p:spPr>
          <a:xfrm>
            <a:off x="517675" y="1522550"/>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[Easier payment method]</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12" name="Google Shape;312;p56"/>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No Payment Method</a:t>
            </a:r>
            <a:endParaRPr dirty="0"/>
          </a:p>
        </p:txBody>
      </p:sp>
      <p:sp>
        <p:nvSpPr>
          <p:cNvPr id="314" name="Google Shape;314;p56"/>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7" name="Google Shape;31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8" name="Google Shape;31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B082B680-AC13-40FF-9E98-D9E47D9D5C43}"/>
              </a:ext>
            </a:extLst>
          </p:cNvPr>
          <p:cNvPicPr>
            <a:picLocks noChangeAspect="1"/>
          </p:cNvPicPr>
          <p:nvPr/>
        </p:nvPicPr>
        <p:blipFill rotWithShape="1">
          <a:blip r:embed="rId3"/>
          <a:srcRect l="38605" t="16574" r="38256" b="8197"/>
          <a:stretch/>
        </p:blipFill>
        <p:spPr>
          <a:xfrm>
            <a:off x="6584513" y="1145800"/>
            <a:ext cx="2115880" cy="3867556"/>
          </a:xfrm>
          <a:prstGeom prst="rect">
            <a:avLst/>
          </a:prstGeom>
        </p:spPr>
      </p:pic>
    </p:spTree>
    <p:extLst>
      <p:ext uri="{BB962C8B-B14F-4D97-AF65-F5344CB8AC3E}">
        <p14:creationId xmlns:p14="http://schemas.microsoft.com/office/powerpoint/2010/main" val="59241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Before and After</a:t>
            </a:r>
            <a:endParaRPr sz="2400" dirty="0">
              <a:solidFill>
                <a:srgbClr val="5F6368"/>
              </a:solidFill>
              <a:latin typeface="Open Sans"/>
              <a:ea typeface="Open Sans"/>
              <a:cs typeface="Open Sans"/>
              <a:sym typeface="Open Sans"/>
            </a:endParaRPr>
          </a:p>
        </p:txBody>
      </p:sp>
      <p:sp>
        <p:nvSpPr>
          <p:cNvPr id="311" name="Google Shape;311;p56"/>
          <p:cNvSpPr txBox="1"/>
          <p:nvPr/>
        </p:nvSpPr>
        <p:spPr>
          <a:xfrm>
            <a:off x="517675" y="1522550"/>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[Confirmation Message]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12" name="Google Shape;312;p56"/>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No Confirmation Message</a:t>
            </a:r>
            <a:endParaRPr dirty="0"/>
          </a:p>
        </p:txBody>
      </p:sp>
      <p:sp>
        <p:nvSpPr>
          <p:cNvPr id="314" name="Google Shape;314;p56"/>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p:cNvSpPr txBox="1"/>
          <p:nvPr/>
        </p:nvSpPr>
        <p:spPr>
          <a:xfrm>
            <a:off x="6506700" y="853300"/>
            <a:ext cx="23538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34A853"/>
                </a:solidFill>
                <a:latin typeface="Open Sans"/>
                <a:ea typeface="Open Sans"/>
                <a:cs typeface="Open Sans"/>
                <a:sym typeface="Open Sans"/>
              </a:rPr>
              <a:t>After usability study</a:t>
            </a:r>
            <a:endParaRPr lang="en-US" sz="1200" dirty="0">
              <a:solidFill>
                <a:srgbClr val="34A853"/>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AA6BD18B-F3A0-43BF-BFDA-4455920028C6}"/>
              </a:ext>
            </a:extLst>
          </p:cNvPr>
          <p:cNvPicPr>
            <a:picLocks noChangeAspect="1"/>
          </p:cNvPicPr>
          <p:nvPr/>
        </p:nvPicPr>
        <p:blipFill rotWithShape="1">
          <a:blip r:embed="rId3"/>
          <a:srcRect l="41511" t="16574" r="35780" b="10175"/>
          <a:stretch/>
        </p:blipFill>
        <p:spPr>
          <a:xfrm>
            <a:off x="6645287" y="1145800"/>
            <a:ext cx="2076602" cy="3765851"/>
          </a:xfrm>
          <a:prstGeom prst="rect">
            <a:avLst/>
          </a:prstGeom>
        </p:spPr>
      </p:pic>
    </p:spTree>
    <p:extLst>
      <p:ext uri="{BB962C8B-B14F-4D97-AF65-F5344CB8AC3E}">
        <p14:creationId xmlns:p14="http://schemas.microsoft.com/office/powerpoint/2010/main" val="1563083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Mockups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High-fidelity prototype</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Accessibility</a:t>
            </a:r>
            <a:endParaRPr dirty="0">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Refining</a:t>
            </a:r>
            <a:endParaRPr sz="2400" dirty="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the design</a:t>
            </a:r>
            <a:endParaRPr sz="2400" dirty="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Refined Mockups</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196E438C-50E0-4FD2-AE94-142B88036BD8}"/>
              </a:ext>
            </a:extLst>
          </p:cNvPr>
          <p:cNvPicPr>
            <a:picLocks noChangeAspect="1"/>
          </p:cNvPicPr>
          <p:nvPr/>
        </p:nvPicPr>
        <p:blipFill>
          <a:blip r:embed="rId3"/>
          <a:stretch>
            <a:fillRect/>
          </a:stretch>
        </p:blipFill>
        <p:spPr>
          <a:xfrm>
            <a:off x="947057" y="1078450"/>
            <a:ext cx="7413172" cy="39499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2"/>
          <p:cNvSpPr txBox="1"/>
          <p:nvPr/>
        </p:nvSpPr>
        <p:spPr>
          <a:xfrm>
            <a:off x="517675"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b="1" dirty="0">
                <a:solidFill>
                  <a:srgbClr val="5F6368"/>
                </a:solidFill>
                <a:latin typeface="+mn-lt"/>
                <a:ea typeface="Open Sans"/>
                <a:cs typeface="Open Sans"/>
                <a:sym typeface="Open Sans"/>
              </a:rPr>
              <a:t>Existing app or website has no options for watching art exhibition live streaming from home and ordering artworks and connect with artists.</a:t>
            </a:r>
            <a:endParaRPr sz="1200" b="1" dirty="0">
              <a:solidFill>
                <a:srgbClr val="4285F4"/>
              </a:solidFill>
              <a:latin typeface="+mn-lt"/>
              <a:ea typeface="Open Sans"/>
              <a:cs typeface="Open Sans"/>
              <a:sym typeface="Open Sans"/>
            </a:endParaRP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441371" y="2195771"/>
            <a:ext cx="34461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a:t>
            </a:r>
          </a:p>
        </p:txBody>
      </p:sp>
      <p:sp>
        <p:nvSpPr>
          <p:cNvPr id="168" name="Google Shape;16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80C9FAD-23C1-4AC2-885D-319F7D65B9B0}"/>
              </a:ext>
            </a:extLst>
          </p:cNvPr>
          <p:cNvSpPr txBox="1"/>
          <p:nvPr/>
        </p:nvSpPr>
        <p:spPr>
          <a:xfrm>
            <a:off x="4278086" y="2665659"/>
            <a:ext cx="4702628" cy="954107"/>
          </a:xfrm>
          <a:prstGeom prst="rect">
            <a:avLst/>
          </a:prstGeom>
          <a:noFill/>
        </p:spPr>
        <p:txBody>
          <a:bodyPr wrap="square" rtlCol="0">
            <a:spAutoFit/>
          </a:bodyPr>
          <a:lstStyle/>
          <a:p>
            <a:r>
              <a:rPr lang="en-US" b="1" dirty="0">
                <a:solidFill>
                  <a:srgbClr val="5F6368"/>
                </a:solidFill>
                <a:latin typeface="+mn-lt"/>
                <a:ea typeface="Open Sans"/>
                <a:cs typeface="Open Sans"/>
                <a:sym typeface="Open Sans"/>
              </a:rPr>
              <a:t>The goal is to create a super usable app for all to watch exhibition at home and to connect with famous artists all over the world and buy artworks easily.</a:t>
            </a:r>
            <a:endParaRPr lang="en-US" sz="1400" b="1" dirty="0">
              <a:solidFill>
                <a:srgbClr val="4285F4"/>
              </a:solidFill>
              <a:latin typeface="+mn-lt"/>
              <a:ea typeface="Open Sans"/>
              <a:cs typeface="Open Sans"/>
              <a:sym typeface="Open Sans"/>
            </a:endParaRP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2519439"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Mockups</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3C0424EA-CC41-48D6-9D97-D89806B9CC98}"/>
              </a:ext>
            </a:extLst>
          </p:cNvPr>
          <p:cNvPicPr>
            <a:picLocks noChangeAspect="1"/>
          </p:cNvPicPr>
          <p:nvPr/>
        </p:nvPicPr>
        <p:blipFill>
          <a:blip r:embed="rId3"/>
          <a:stretch>
            <a:fillRect/>
          </a:stretch>
        </p:blipFill>
        <p:spPr>
          <a:xfrm>
            <a:off x="2763634" y="80724"/>
            <a:ext cx="2921000" cy="5062775"/>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959EE099-87BE-447A-A58B-C656AA4010B8}"/>
              </a:ext>
            </a:extLst>
          </p:cNvPr>
          <p:cNvPicPr>
            <a:picLocks noChangeAspect="1"/>
          </p:cNvPicPr>
          <p:nvPr/>
        </p:nvPicPr>
        <p:blipFill>
          <a:blip r:embed="rId4"/>
          <a:stretch>
            <a:fillRect/>
          </a:stretch>
        </p:blipFill>
        <p:spPr>
          <a:xfrm>
            <a:off x="6087406" y="80724"/>
            <a:ext cx="1993106" cy="490493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9459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6" name="TextBox 5">
            <a:extLst>
              <a:ext uri="{FF2B5EF4-FFF2-40B4-BE49-F238E27FC236}">
                <a16:creationId xmlns:a16="http://schemas.microsoft.com/office/drawing/2014/main" id="{09F32359-8854-4B23-806C-6E3F02332383}"/>
              </a:ext>
            </a:extLst>
          </p:cNvPr>
          <p:cNvSpPr txBox="1"/>
          <p:nvPr/>
        </p:nvSpPr>
        <p:spPr>
          <a:xfrm>
            <a:off x="141513" y="444826"/>
            <a:ext cx="1110343" cy="307777"/>
          </a:xfrm>
          <a:prstGeom prst="rect">
            <a:avLst/>
          </a:prstGeom>
          <a:noFill/>
        </p:spPr>
        <p:txBody>
          <a:bodyPr wrap="square">
            <a:spAutoFit/>
          </a:bodyPr>
          <a:lstStyle/>
          <a:p>
            <a:pPr marL="0" lvl="0" indent="0" algn="l" rtl="0">
              <a:spcBef>
                <a:spcPts val="0"/>
              </a:spcBef>
              <a:spcAft>
                <a:spcPts val="0"/>
              </a:spcAft>
              <a:buNone/>
            </a:pPr>
            <a:r>
              <a:rPr lang="en-US" sz="1400" dirty="0">
                <a:solidFill>
                  <a:srgbClr val="5F6368"/>
                </a:solidFill>
                <a:latin typeface="Open Sans"/>
                <a:ea typeface="Open Sans"/>
                <a:cs typeface="Open Sans"/>
                <a:sym typeface="Open Sans"/>
              </a:rPr>
              <a:t>Mockups</a:t>
            </a:r>
          </a:p>
        </p:txBody>
      </p:sp>
      <p:pic>
        <p:nvPicPr>
          <p:cNvPr id="8" name="Picture 7">
            <a:extLst>
              <a:ext uri="{FF2B5EF4-FFF2-40B4-BE49-F238E27FC236}">
                <a16:creationId xmlns:a16="http://schemas.microsoft.com/office/drawing/2014/main" id="{2015C06A-EFAF-41A0-8B8D-649CF43DEA36}"/>
              </a:ext>
            </a:extLst>
          </p:cNvPr>
          <p:cNvPicPr>
            <a:picLocks noChangeAspect="1"/>
          </p:cNvPicPr>
          <p:nvPr/>
        </p:nvPicPr>
        <p:blipFill>
          <a:blip r:embed="rId3"/>
          <a:stretch>
            <a:fillRect/>
          </a:stretch>
        </p:blipFill>
        <p:spPr>
          <a:xfrm>
            <a:off x="1274819" y="0"/>
            <a:ext cx="2893218" cy="5143500"/>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A00B3424-D6E6-4D9B-8F29-32370BC62070}"/>
              </a:ext>
            </a:extLst>
          </p:cNvPr>
          <p:cNvPicPr>
            <a:picLocks noChangeAspect="1"/>
          </p:cNvPicPr>
          <p:nvPr/>
        </p:nvPicPr>
        <p:blipFill>
          <a:blip r:embed="rId4"/>
          <a:stretch>
            <a:fillRect/>
          </a:stretch>
        </p:blipFill>
        <p:spPr>
          <a:xfrm>
            <a:off x="4845334" y="0"/>
            <a:ext cx="2893218" cy="5143500"/>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7" name="TextBox 6">
            <a:extLst>
              <a:ext uri="{FF2B5EF4-FFF2-40B4-BE49-F238E27FC236}">
                <a16:creationId xmlns:a16="http://schemas.microsoft.com/office/drawing/2014/main" id="{C719B0BC-DE0B-4E03-863B-59B94DAE7397}"/>
              </a:ext>
            </a:extLst>
          </p:cNvPr>
          <p:cNvSpPr txBox="1"/>
          <p:nvPr/>
        </p:nvSpPr>
        <p:spPr>
          <a:xfrm>
            <a:off x="141514" y="401283"/>
            <a:ext cx="1001486" cy="307777"/>
          </a:xfrm>
          <a:prstGeom prst="rect">
            <a:avLst/>
          </a:prstGeom>
          <a:noFill/>
        </p:spPr>
        <p:txBody>
          <a:bodyPr wrap="square">
            <a:spAutoFit/>
          </a:bodyPr>
          <a:lstStyle/>
          <a:p>
            <a:pPr marL="0" lvl="0" indent="0" algn="l" rtl="0">
              <a:spcBef>
                <a:spcPts val="0"/>
              </a:spcBef>
              <a:spcAft>
                <a:spcPts val="0"/>
              </a:spcAft>
              <a:buNone/>
            </a:pPr>
            <a:r>
              <a:rPr lang="en-US" sz="1400" dirty="0">
                <a:solidFill>
                  <a:srgbClr val="5F6368"/>
                </a:solidFill>
                <a:latin typeface="Open Sans"/>
                <a:ea typeface="Open Sans"/>
                <a:cs typeface="Open Sans"/>
                <a:sym typeface="Open Sans"/>
              </a:rPr>
              <a:t>Mockups</a:t>
            </a:r>
          </a:p>
        </p:txBody>
      </p:sp>
      <p:pic>
        <p:nvPicPr>
          <p:cNvPr id="4" name="Picture 3">
            <a:extLst>
              <a:ext uri="{FF2B5EF4-FFF2-40B4-BE49-F238E27FC236}">
                <a16:creationId xmlns:a16="http://schemas.microsoft.com/office/drawing/2014/main" id="{FAC1E6E0-6F97-4769-A26C-B19CA9848C4A}"/>
              </a:ext>
            </a:extLst>
          </p:cNvPr>
          <p:cNvPicPr>
            <a:picLocks noChangeAspect="1"/>
          </p:cNvPicPr>
          <p:nvPr/>
        </p:nvPicPr>
        <p:blipFill>
          <a:blip r:embed="rId3"/>
          <a:stretch>
            <a:fillRect/>
          </a:stretch>
        </p:blipFill>
        <p:spPr>
          <a:xfrm>
            <a:off x="2195910" y="1"/>
            <a:ext cx="2921000" cy="5143500"/>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9CEFFF2A-8D76-420A-81FF-ADD930CBB8CA}"/>
              </a:ext>
            </a:extLst>
          </p:cNvPr>
          <p:cNvPicPr>
            <a:picLocks noChangeAspect="1"/>
          </p:cNvPicPr>
          <p:nvPr/>
        </p:nvPicPr>
        <p:blipFill>
          <a:blip r:embed="rId4"/>
          <a:stretch>
            <a:fillRect/>
          </a:stretch>
        </p:blipFill>
        <p:spPr>
          <a:xfrm>
            <a:off x="5487591" y="-1"/>
            <a:ext cx="2893218" cy="502920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42492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7" name="TextBox 6">
            <a:extLst>
              <a:ext uri="{FF2B5EF4-FFF2-40B4-BE49-F238E27FC236}">
                <a16:creationId xmlns:a16="http://schemas.microsoft.com/office/drawing/2014/main" id="{C719B0BC-DE0B-4E03-863B-59B94DAE7397}"/>
              </a:ext>
            </a:extLst>
          </p:cNvPr>
          <p:cNvSpPr txBox="1"/>
          <p:nvPr/>
        </p:nvSpPr>
        <p:spPr>
          <a:xfrm>
            <a:off x="141514" y="401283"/>
            <a:ext cx="1001486" cy="307777"/>
          </a:xfrm>
          <a:prstGeom prst="rect">
            <a:avLst/>
          </a:prstGeom>
          <a:noFill/>
        </p:spPr>
        <p:txBody>
          <a:bodyPr wrap="square">
            <a:spAutoFit/>
          </a:bodyPr>
          <a:lstStyle/>
          <a:p>
            <a:pPr marL="0" lvl="0" indent="0" algn="l" rtl="0">
              <a:spcBef>
                <a:spcPts val="0"/>
              </a:spcBef>
              <a:spcAft>
                <a:spcPts val="0"/>
              </a:spcAft>
              <a:buNone/>
            </a:pPr>
            <a:r>
              <a:rPr lang="en-US" sz="1400" dirty="0">
                <a:solidFill>
                  <a:srgbClr val="5F6368"/>
                </a:solidFill>
                <a:latin typeface="Open Sans"/>
                <a:ea typeface="Open Sans"/>
                <a:cs typeface="Open Sans"/>
                <a:sym typeface="Open Sans"/>
              </a:rPr>
              <a:t>Mockups</a:t>
            </a:r>
          </a:p>
        </p:txBody>
      </p:sp>
      <p:pic>
        <p:nvPicPr>
          <p:cNvPr id="3" name="Picture 2">
            <a:extLst>
              <a:ext uri="{FF2B5EF4-FFF2-40B4-BE49-F238E27FC236}">
                <a16:creationId xmlns:a16="http://schemas.microsoft.com/office/drawing/2014/main" id="{BD4ADE62-4DF0-408E-8549-C2C62E871D50}"/>
              </a:ext>
            </a:extLst>
          </p:cNvPr>
          <p:cNvPicPr>
            <a:picLocks noChangeAspect="1"/>
          </p:cNvPicPr>
          <p:nvPr/>
        </p:nvPicPr>
        <p:blipFill>
          <a:blip r:embed="rId3"/>
          <a:stretch>
            <a:fillRect/>
          </a:stretch>
        </p:blipFill>
        <p:spPr>
          <a:xfrm>
            <a:off x="261257" y="709060"/>
            <a:ext cx="2536372" cy="4239986"/>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9F5ABC24-5246-429F-8A38-889C34EF3E36}"/>
              </a:ext>
            </a:extLst>
          </p:cNvPr>
          <p:cNvPicPr>
            <a:picLocks noChangeAspect="1"/>
          </p:cNvPicPr>
          <p:nvPr/>
        </p:nvPicPr>
        <p:blipFill>
          <a:blip r:embed="rId4"/>
          <a:stretch>
            <a:fillRect/>
          </a:stretch>
        </p:blipFill>
        <p:spPr>
          <a:xfrm>
            <a:off x="3125391" y="272142"/>
            <a:ext cx="2731123" cy="4676903"/>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74D7B626-464C-480F-9813-24FDB1BC51D6}"/>
              </a:ext>
            </a:extLst>
          </p:cNvPr>
          <p:cNvPicPr>
            <a:picLocks noChangeAspect="1"/>
          </p:cNvPicPr>
          <p:nvPr/>
        </p:nvPicPr>
        <p:blipFill>
          <a:blip r:embed="rId5"/>
          <a:stretch>
            <a:fillRect/>
          </a:stretch>
        </p:blipFill>
        <p:spPr>
          <a:xfrm>
            <a:off x="6104420" y="141514"/>
            <a:ext cx="2778323" cy="480753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47799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p:nvPr/>
        </p:nvSpPr>
        <p:spPr>
          <a:xfrm>
            <a:off x="201989" y="26698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Mockups</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C6AD468D-74D0-485F-90A0-283644032F74}"/>
              </a:ext>
            </a:extLst>
          </p:cNvPr>
          <p:cNvPicPr>
            <a:picLocks noChangeAspect="1"/>
          </p:cNvPicPr>
          <p:nvPr/>
        </p:nvPicPr>
        <p:blipFill>
          <a:blip r:embed="rId3"/>
          <a:stretch>
            <a:fillRect/>
          </a:stretch>
        </p:blipFill>
        <p:spPr>
          <a:xfrm>
            <a:off x="419822" y="816275"/>
            <a:ext cx="2308547" cy="406505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8E3D142-8188-4F4D-93EA-D13E943BD507}"/>
              </a:ext>
            </a:extLst>
          </p:cNvPr>
          <p:cNvPicPr>
            <a:picLocks noChangeAspect="1"/>
          </p:cNvPicPr>
          <p:nvPr/>
        </p:nvPicPr>
        <p:blipFill>
          <a:blip r:embed="rId4"/>
          <a:stretch>
            <a:fillRect/>
          </a:stretch>
        </p:blipFill>
        <p:spPr>
          <a:xfrm>
            <a:off x="3195417" y="426274"/>
            <a:ext cx="2527300" cy="445024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984285A-2E16-4351-94BC-A1831C477239}"/>
              </a:ext>
            </a:extLst>
          </p:cNvPr>
          <p:cNvPicPr>
            <a:picLocks noChangeAspect="1"/>
          </p:cNvPicPr>
          <p:nvPr/>
        </p:nvPicPr>
        <p:blipFill>
          <a:blip r:embed="rId5"/>
          <a:stretch>
            <a:fillRect/>
          </a:stretch>
        </p:blipFill>
        <p:spPr>
          <a:xfrm>
            <a:off x="6309880" y="598714"/>
            <a:ext cx="2406265" cy="427780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p:nvPr/>
        </p:nvSpPr>
        <p:spPr>
          <a:xfrm>
            <a:off x="141514" y="2957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High Fidelity Prototype Mockup</a:t>
            </a:r>
            <a:endParaRPr sz="2400" dirty="0">
              <a:solidFill>
                <a:srgbClr val="5F6368"/>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6133066C-9538-46A3-A4CC-04F79EB47D62}"/>
              </a:ext>
            </a:extLst>
          </p:cNvPr>
          <p:cNvPicPr>
            <a:picLocks noChangeAspect="1"/>
          </p:cNvPicPr>
          <p:nvPr/>
        </p:nvPicPr>
        <p:blipFill>
          <a:blip r:embed="rId3"/>
          <a:stretch>
            <a:fillRect/>
          </a:stretch>
        </p:blipFill>
        <p:spPr>
          <a:xfrm>
            <a:off x="0" y="849850"/>
            <a:ext cx="9144000" cy="4096635"/>
          </a:xfrm>
          <a:prstGeom prst="rect">
            <a:avLst/>
          </a:prstGeom>
        </p:spPr>
      </p:pic>
    </p:spTree>
    <p:extLst>
      <p:ext uri="{BB962C8B-B14F-4D97-AF65-F5344CB8AC3E}">
        <p14:creationId xmlns:p14="http://schemas.microsoft.com/office/powerpoint/2010/main" val="719409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9"/>
          <p:cNvSpPr txBox="1"/>
          <p:nvPr/>
        </p:nvSpPr>
        <p:spPr>
          <a:xfrm>
            <a:off x="238961" y="186893"/>
            <a:ext cx="3418639" cy="609367"/>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 Prototype</a:t>
            </a:r>
            <a:endParaRPr sz="2400" dirty="0">
              <a:solidFill>
                <a:srgbClr val="5F6368"/>
              </a:solidFill>
              <a:latin typeface="Open Sans"/>
              <a:ea typeface="Open Sans"/>
              <a:cs typeface="Open Sans"/>
              <a:sym typeface="Open Sans"/>
            </a:endParaRPr>
          </a:p>
        </p:txBody>
      </p:sp>
      <p:sp>
        <p:nvSpPr>
          <p:cNvPr id="351" name="Google Shape;351;p59"/>
          <p:cNvSpPr txBox="1"/>
          <p:nvPr/>
        </p:nvSpPr>
        <p:spPr>
          <a:xfrm>
            <a:off x="326047" y="689082"/>
            <a:ext cx="22242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a:t>
            </a:r>
            <a:r>
              <a:rPr lang="en-US" dirty="0">
                <a:solidFill>
                  <a:srgbClr val="5F6368"/>
                </a:solidFill>
                <a:latin typeface="Open Sans"/>
                <a:ea typeface="Open Sans"/>
                <a:cs typeface="Open Sans"/>
                <a:sym typeface="Open Sans"/>
              </a:rPr>
              <a:t>https://www.figma.com/file/9JRx9CC5jIvRO0RSj81BtJ/Final-High-Fidelity-Mockup?node-id=0%3A1</a:t>
            </a:r>
            <a:r>
              <a:rPr lang="en"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F2C138F8-BFFA-4E5F-91DC-97C5905D0E36}"/>
              </a:ext>
            </a:extLst>
          </p:cNvPr>
          <p:cNvPicPr>
            <a:picLocks noChangeAspect="1"/>
          </p:cNvPicPr>
          <p:nvPr/>
        </p:nvPicPr>
        <p:blipFill rotWithShape="1">
          <a:blip r:embed="rId3"/>
          <a:srcRect l="19286" t="31101" r="17777" b="19138"/>
          <a:stretch/>
        </p:blipFill>
        <p:spPr>
          <a:xfrm>
            <a:off x="2460172" y="1201835"/>
            <a:ext cx="6590242" cy="357979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8" name="Google Shape;358;p60"/>
          <p:cNvSpPr/>
          <p:nvPr/>
        </p:nvSpPr>
        <p:spPr>
          <a:xfrm>
            <a:off x="517675" y="1472325"/>
            <a:ext cx="2436300" cy="3502446"/>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494621" y="1750852"/>
            <a:ext cx="2436300" cy="3157757"/>
          </a:xfrm>
          <a:prstGeom prst="rect">
            <a:avLst/>
          </a:prstGeom>
          <a:noFill/>
          <a:ln>
            <a:noFill/>
          </a:ln>
        </p:spPr>
        <p:txBody>
          <a:bodyPr spcFirstLastPara="1" wrap="square" lIns="91425" tIns="91425" rIns="91425" bIns="91425" anchor="t" anchorCtr="0">
            <a:spAutoFit/>
          </a:bodyPr>
          <a:lstStyle/>
          <a:p>
            <a:pPr marL="171450" lvl="0" indent="-171450" algn="ctr" rtl="0">
              <a:lnSpc>
                <a:spcPct val="115000"/>
              </a:lnSpc>
              <a:spcBef>
                <a:spcPts val="0"/>
              </a:spcBef>
              <a:spcAft>
                <a:spcPts val="0"/>
              </a:spcAft>
              <a:buFont typeface="Arial" panose="020B0604020202020204" pitchFamily="34" charset="0"/>
              <a:buChar char="•"/>
            </a:pPr>
            <a:r>
              <a:rPr lang="en-US" sz="1200" b="0" i="0" dirty="0">
                <a:solidFill>
                  <a:schemeClr val="bg2"/>
                </a:solidFill>
                <a:effectLst/>
                <a:latin typeface="+mn-lt"/>
              </a:rPr>
              <a:t>Text legibility is preserved by an adequate contrast between the font color and the background. </a:t>
            </a:r>
          </a:p>
          <a:p>
            <a:pPr lvl="0" algn="ctr" rtl="0">
              <a:lnSpc>
                <a:spcPct val="115000"/>
              </a:lnSpc>
              <a:spcBef>
                <a:spcPts val="0"/>
              </a:spcBef>
              <a:spcAft>
                <a:spcPts val="0"/>
              </a:spcAft>
            </a:pPr>
            <a:endParaRPr lang="en-US" sz="1200" b="0" i="0" dirty="0">
              <a:solidFill>
                <a:schemeClr val="bg2"/>
              </a:solidFill>
              <a:effectLst/>
              <a:latin typeface="+mn-lt"/>
            </a:endParaRPr>
          </a:p>
          <a:p>
            <a:pPr marL="171450" lvl="0" indent="-171450" algn="ctr" rtl="0">
              <a:lnSpc>
                <a:spcPct val="115000"/>
              </a:lnSpc>
              <a:spcBef>
                <a:spcPts val="0"/>
              </a:spcBef>
              <a:spcAft>
                <a:spcPts val="0"/>
              </a:spcAft>
              <a:buFont typeface="Arial" panose="020B0604020202020204" pitchFamily="34" charset="0"/>
              <a:buChar char="•"/>
            </a:pPr>
            <a:r>
              <a:rPr lang="en-US" sz="1200" b="0" i="0" dirty="0">
                <a:solidFill>
                  <a:schemeClr val="bg2"/>
                </a:solidFill>
                <a:effectLst/>
                <a:latin typeface="+mn-lt"/>
              </a:rPr>
              <a:t>WCAG 2.1 AA compliance, text have a color contrast ratio of at least 4.5:1</a:t>
            </a:r>
          </a:p>
          <a:p>
            <a:pPr marL="171450" lvl="0" indent="-171450" algn="ctr" rtl="0">
              <a:lnSpc>
                <a:spcPct val="115000"/>
              </a:lnSpc>
              <a:spcBef>
                <a:spcPts val="0"/>
              </a:spcBef>
              <a:spcAft>
                <a:spcPts val="0"/>
              </a:spcAft>
              <a:buFont typeface="Arial" panose="020B0604020202020204" pitchFamily="34" charset="0"/>
              <a:buChar char="•"/>
            </a:pPr>
            <a:endParaRPr lang="en-US" sz="1200" b="0" i="0" dirty="0">
              <a:solidFill>
                <a:schemeClr val="bg2"/>
              </a:solidFill>
              <a:effectLst/>
              <a:latin typeface="+mn-lt"/>
            </a:endParaRPr>
          </a:p>
          <a:p>
            <a:pPr marL="171450" lvl="0" indent="-171450" algn="ctr" rtl="0">
              <a:lnSpc>
                <a:spcPct val="115000"/>
              </a:lnSpc>
              <a:spcBef>
                <a:spcPts val="0"/>
              </a:spcBef>
              <a:spcAft>
                <a:spcPts val="0"/>
              </a:spcAft>
              <a:buFont typeface="Arial" panose="020B0604020202020204" pitchFamily="34" charset="0"/>
              <a:buChar char="•"/>
            </a:pPr>
            <a:r>
              <a:rPr lang="en-US" sz="1200" b="0" i="0" dirty="0">
                <a:solidFill>
                  <a:schemeClr val="bg2"/>
                </a:solidFill>
                <a:effectLst/>
                <a:latin typeface="+mn-lt"/>
              </a:rPr>
              <a:t>Used different contrast ratios for larger text because wider character strokes are easier to read at a lower contrast than narrower character strokes. </a:t>
            </a:r>
            <a:endParaRPr sz="1200" dirty="0">
              <a:solidFill>
                <a:schemeClr val="bg2"/>
              </a:solidFill>
              <a:latin typeface="+mn-lt"/>
            </a:endParaRPr>
          </a:p>
        </p:txBody>
      </p:sp>
      <p:sp>
        <p:nvSpPr>
          <p:cNvPr id="360" name="Google Shape;360;p60"/>
          <p:cNvSpPr/>
          <p:nvPr/>
        </p:nvSpPr>
        <p:spPr>
          <a:xfrm>
            <a:off x="3175275" y="1742580"/>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dirty="0">
                <a:solidFill>
                  <a:srgbClr val="707070"/>
                </a:solidFill>
                <a:latin typeface="+mn-lt"/>
              </a:rPr>
              <a:t> T</a:t>
            </a:r>
            <a:r>
              <a:rPr kumimoji="0" lang="en-US" altLang="en-US" sz="1200" b="0" i="0" u="none" strike="noStrike" cap="none" normalizeH="0" baseline="0" dirty="0">
                <a:ln>
                  <a:noFill/>
                </a:ln>
                <a:solidFill>
                  <a:srgbClr val="707070"/>
                </a:solidFill>
                <a:effectLst/>
                <a:latin typeface="+mn-lt"/>
              </a:rPr>
              <a:t>ouch targets are designed to at least 9 mm high by 9 mm wide.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rgbClr val="70707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707070"/>
                </a:solidFill>
                <a:effectLst/>
                <a:latin typeface="+mn-lt"/>
              </a:rPr>
              <a:t>Inactive space is added</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rgbClr val="707070"/>
                </a:solidFill>
                <a:effectLst/>
                <a:latin typeface="+mn-lt"/>
              </a:rPr>
              <a:t> surrounding smaller touch targets.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rgbClr val="707070"/>
              </a:solidFill>
              <a:effectLst/>
              <a:latin typeface="+mn-lt"/>
            </a:endParaRPr>
          </a:p>
          <a:p>
            <a:pPr algn="l">
              <a:buFont typeface="Arial" panose="020B0604020202020204" pitchFamily="34" charset="0"/>
              <a:buChar char="•"/>
            </a:pPr>
            <a:r>
              <a:rPr lang="en-US" sz="1200" dirty="0">
                <a:solidFill>
                  <a:srgbClr val="707070"/>
                </a:solidFill>
                <a:latin typeface="+mn-lt"/>
              </a:rPr>
              <a:t>B</a:t>
            </a:r>
            <a:r>
              <a:rPr lang="en-US" sz="1200" b="0" i="0" dirty="0">
                <a:solidFill>
                  <a:srgbClr val="707070"/>
                </a:solidFill>
                <a:effectLst/>
                <a:latin typeface="+mn-lt"/>
              </a:rPr>
              <a:t>uttons are placed where they are easy to access.</a:t>
            </a:r>
          </a:p>
          <a:p>
            <a:pPr algn="l"/>
            <a:endParaRPr lang="en-US" sz="1200" b="0" i="0" dirty="0">
              <a:solidFill>
                <a:srgbClr val="707070"/>
              </a:solidFill>
              <a:effectLst/>
              <a:latin typeface="+mn-lt"/>
            </a:endParaRPr>
          </a:p>
          <a:p>
            <a:pPr algn="l">
              <a:buFont typeface="Arial" panose="020B0604020202020204" pitchFamily="34" charset="0"/>
              <a:buChar char="•"/>
            </a:pPr>
            <a:r>
              <a:rPr lang="en-US" sz="1200" dirty="0">
                <a:solidFill>
                  <a:srgbClr val="707070"/>
                </a:solidFill>
                <a:latin typeface="+mn-lt"/>
              </a:rPr>
              <a:t>Fl</a:t>
            </a:r>
            <a:r>
              <a:rPr lang="en-US" sz="1200" b="0" i="0" dirty="0">
                <a:solidFill>
                  <a:srgbClr val="707070"/>
                </a:solidFill>
                <a:effectLst/>
                <a:latin typeface="+mn-lt"/>
              </a:rPr>
              <a:t>exible use for all interactive elements are allowed.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rgbClr val="707070"/>
              </a:solidFill>
              <a:effectLst/>
              <a:latin typeface="Gotham A"/>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9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lvl="0" indent="0" algn="l" rtl="0">
              <a:spcBef>
                <a:spcPts val="0"/>
              </a:spcBef>
              <a:spcAft>
                <a:spcPts val="0"/>
              </a:spcAft>
              <a:buNone/>
            </a:pPr>
            <a:endParaRPr dirty="0"/>
          </a:p>
        </p:txBody>
      </p:sp>
      <p:sp>
        <p:nvSpPr>
          <p:cNvPr id="362" name="Google Shape;36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0"/>
          <p:cNvSpPr txBox="1"/>
          <p:nvPr/>
        </p:nvSpPr>
        <p:spPr>
          <a:xfrm>
            <a:off x="5990551" y="1890451"/>
            <a:ext cx="2436299" cy="2612993"/>
          </a:xfrm>
          <a:prstGeom prst="rect">
            <a:avLst/>
          </a:prstGeom>
          <a:noFill/>
          <a:ln>
            <a:noFill/>
          </a:ln>
        </p:spPr>
        <p:txBody>
          <a:bodyPr spcFirstLastPara="1" wrap="square" lIns="91425" tIns="91425" rIns="91425" bIns="91425" anchor="t" anchorCtr="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707070"/>
                </a:solidFill>
                <a:effectLst/>
                <a:latin typeface="+mn-lt"/>
              </a:rPr>
              <a:t>Minimized the amount of information on each page.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rgbClr val="70707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707070"/>
                </a:solidFill>
                <a:effectLst/>
                <a:latin typeface="+mn-lt"/>
              </a:rPr>
              <a:t>Provide a reasonable default size for content and touch controls to minimize the need to zoom in and out for users with low vision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rgbClr val="70707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707070"/>
                </a:solidFill>
                <a:effectLst/>
                <a:latin typeface="+mn-lt"/>
              </a:rPr>
              <a:t>Positioned all the form fields below (rather than beside, their labels)</a:t>
            </a:r>
            <a:endParaRPr kumimoji="0" lang="en-US" altLang="en-US" sz="1800" b="0" i="0" u="none" strike="noStrike" cap="none" normalizeH="0" baseline="0" dirty="0">
              <a:ln>
                <a:noFill/>
              </a:ln>
              <a:solidFill>
                <a:schemeClr val="tx1"/>
              </a:solidFill>
              <a:effectLst/>
              <a:latin typeface="+mn-lt"/>
            </a:endParaRPr>
          </a:p>
          <a:p>
            <a:pPr marL="0" lvl="0" indent="0" algn="ctr" rtl="0">
              <a:lnSpc>
                <a:spcPct val="115000"/>
              </a:lnSpc>
              <a:spcBef>
                <a:spcPts val="0"/>
              </a:spcBef>
              <a:spcAft>
                <a:spcPts val="0"/>
              </a:spcAft>
              <a:buNone/>
            </a:pPr>
            <a:endParaRPr sz="1200" dirty="0"/>
          </a:p>
        </p:txBody>
      </p:sp>
      <p:sp>
        <p:nvSpPr>
          <p:cNvPr id="364" name="Google Shape;36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6" name="Google Shape;36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79" name="Google Shape;379;p62"/>
          <p:cNvSpPr txBox="1"/>
          <p:nvPr/>
        </p:nvSpPr>
        <p:spPr>
          <a:xfrm>
            <a:off x="539600" y="2237975"/>
            <a:ext cx="34461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p>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Selina Akter said, </a:t>
            </a:r>
          </a:p>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 </a:t>
            </a:r>
            <a:r>
              <a:rPr lang="en" dirty="0">
                <a:solidFill>
                  <a:srgbClr val="C00000"/>
                </a:solidFill>
                <a:latin typeface="Open Sans SemiBold"/>
                <a:ea typeface="Open Sans SemiBold"/>
                <a:cs typeface="Open Sans SemiBold"/>
                <a:sym typeface="Open Sans SemiBold"/>
              </a:rPr>
              <a:t>Th</a:t>
            </a:r>
            <a:r>
              <a:rPr lang="en-US" dirty="0">
                <a:solidFill>
                  <a:srgbClr val="C00000"/>
                </a:solidFill>
                <a:latin typeface="Open Sans SemiBold"/>
                <a:ea typeface="Open Sans SemiBold"/>
                <a:cs typeface="Open Sans SemiBold"/>
                <a:sym typeface="Open Sans SemiBold"/>
              </a:rPr>
              <a:t>is</a:t>
            </a:r>
            <a:r>
              <a:rPr lang="en" dirty="0">
                <a:solidFill>
                  <a:srgbClr val="C00000"/>
                </a:solidFill>
                <a:latin typeface="Open Sans SemiBold"/>
                <a:ea typeface="Open Sans SemiBold"/>
                <a:cs typeface="Open Sans SemiBold"/>
                <a:sym typeface="Open Sans SemiBold"/>
              </a:rPr>
              <a:t> is a great app.What </a:t>
            </a:r>
            <a:r>
              <a:rPr lang="en-US" dirty="0">
                <a:solidFill>
                  <a:srgbClr val="C00000"/>
                </a:solidFill>
                <a:latin typeface="Open Sans SemiBold"/>
                <a:ea typeface="Open Sans SemiBold"/>
                <a:cs typeface="Open Sans SemiBold"/>
                <a:sym typeface="Open Sans SemiBold"/>
              </a:rPr>
              <a:t>I</a:t>
            </a:r>
            <a:r>
              <a:rPr lang="en" dirty="0">
                <a:solidFill>
                  <a:srgbClr val="C00000"/>
                </a:solidFill>
                <a:latin typeface="Open Sans SemiBold"/>
                <a:ea typeface="Open Sans SemiBold"/>
                <a:cs typeface="Open Sans SemiBold"/>
                <a:sym typeface="Open Sans SemiBold"/>
              </a:rPr>
              <a:t> liked in this app is simple design</a:t>
            </a:r>
            <a:r>
              <a:rPr lang="en" dirty="0">
                <a:solidFill>
                  <a:srgbClr val="5F6368"/>
                </a:solidFill>
                <a:latin typeface="Open Sans SemiBold"/>
                <a:ea typeface="Open Sans SemiBold"/>
                <a:cs typeface="Open Sans SemiBold"/>
                <a:sym typeface="Open Sans SemiBold"/>
              </a:rPr>
              <a:t>. You can intuitively navigate through it and it’s quite user-friendly. Very good job”</a:t>
            </a:r>
          </a:p>
        </p:txBody>
      </p:sp>
      <p:sp>
        <p:nvSpPr>
          <p:cNvPr id="380" name="Google Shape;38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lang="en" sz="1200" b="1" dirty="0">
              <a:solidFill>
                <a:srgbClr val="4285F4"/>
              </a:solidFill>
              <a:latin typeface="Open Sans"/>
              <a:ea typeface="Open Sans"/>
              <a:cs typeface="Open Sans"/>
              <a:sym typeface="Open Sans"/>
            </a:endParaRPr>
          </a:p>
          <a:p>
            <a:pPr marL="0" lvl="0" indent="0" algn="l" rtl="0">
              <a:lnSpc>
                <a:spcPct val="150000"/>
              </a:lnSpc>
              <a:spcBef>
                <a:spcPts val="0"/>
              </a:spcBef>
              <a:spcAft>
                <a:spcPts val="0"/>
              </a:spcAft>
              <a:buNone/>
            </a:pPr>
            <a:r>
              <a:rPr lang="en" sz="1200" b="1" dirty="0">
                <a:solidFill>
                  <a:srgbClr val="4285F4"/>
                </a:solidFill>
                <a:latin typeface="Open Sans"/>
                <a:ea typeface="Open Sans"/>
                <a:cs typeface="Open Sans"/>
                <a:sym typeface="Open Sans"/>
              </a:rPr>
              <a:t>I learned about user research, user personas, different user stories, User research journey map, KPI questions, Users empath, pain points, Wireframing, Low fidelity and high fidelity prototype.</a:t>
            </a:r>
            <a:endParaRPr dirty="0">
              <a:solidFill>
                <a:srgbClr val="5F6368"/>
              </a:solidFill>
              <a:latin typeface="Open Sans SemiBold"/>
              <a:ea typeface="Open Sans SemiBold"/>
              <a:cs typeface="Open Sans SemiBold"/>
              <a:sym typeface="Open Sans SemiBold"/>
            </a:endParaRPr>
          </a:p>
        </p:txBody>
      </p:sp>
      <p:sp>
        <p:nvSpPr>
          <p:cNvPr id="382" name="Google Shape;38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4605678" y="1676963"/>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3"/>
          <p:cNvSpPr txBox="1"/>
          <p:nvPr/>
        </p:nvSpPr>
        <p:spPr>
          <a:xfrm>
            <a:off x="517675" y="2237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Lead UX designer, UX researcher. </a:t>
            </a:r>
            <a:endParaRPr sz="1200" b="1" dirty="0">
              <a:solidFill>
                <a:srgbClr val="4285F4"/>
              </a:solidFill>
              <a:latin typeface="Open Sans"/>
              <a:ea typeface="Open Sans"/>
              <a:cs typeface="Open Sans"/>
              <a:sym typeface="Open Sans"/>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20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p>
          <a:p>
            <a:pPr marL="171450" lvl="0" indent="-171450" algn="l" rtl="0">
              <a:lnSpc>
                <a:spcPct val="150000"/>
              </a:lnSpc>
              <a:spcBef>
                <a:spcPts val="0"/>
              </a:spcBef>
              <a:spcAft>
                <a:spcPts val="0"/>
              </a:spcAft>
              <a:buFontTx/>
              <a:buChar char="-"/>
            </a:pPr>
            <a:r>
              <a:rPr lang="en" sz="1200" dirty="0">
                <a:solidFill>
                  <a:srgbClr val="5F6368"/>
                </a:solidFill>
                <a:latin typeface="Open Sans"/>
                <a:ea typeface="Open Sans"/>
                <a:cs typeface="Open Sans"/>
                <a:sym typeface="Open Sans"/>
              </a:rPr>
              <a:t>User research</a:t>
            </a:r>
          </a:p>
          <a:p>
            <a:pPr marL="171450" lvl="0" indent="-171450" algn="l" rtl="0">
              <a:lnSpc>
                <a:spcPct val="150000"/>
              </a:lnSpc>
              <a:spcBef>
                <a:spcPts val="0"/>
              </a:spcBef>
              <a:spcAft>
                <a:spcPts val="0"/>
              </a:spcAft>
              <a:buFontTx/>
              <a:buChar char="-"/>
            </a:pPr>
            <a:r>
              <a:rPr lang="en-US" sz="1200" dirty="0">
                <a:solidFill>
                  <a:srgbClr val="5F6368"/>
                </a:solidFill>
                <a:latin typeface="Open Sans"/>
                <a:ea typeface="Open Sans"/>
                <a:cs typeface="Open Sans"/>
                <a:sym typeface="Open Sans"/>
              </a:rPr>
              <a:t>W</a:t>
            </a:r>
            <a:r>
              <a:rPr lang="en" sz="1200" dirty="0">
                <a:solidFill>
                  <a:srgbClr val="5F6368"/>
                </a:solidFill>
                <a:latin typeface="Open Sans"/>
                <a:ea typeface="Open Sans"/>
                <a:cs typeface="Open Sans"/>
                <a:sym typeface="Open Sans"/>
              </a:rPr>
              <a:t>ireframing</a:t>
            </a:r>
          </a:p>
          <a:p>
            <a:pPr marL="171450" lvl="0" indent="-171450" algn="l" rtl="0">
              <a:lnSpc>
                <a:spcPct val="150000"/>
              </a:lnSpc>
              <a:spcBef>
                <a:spcPts val="0"/>
              </a:spcBef>
              <a:spcAft>
                <a:spcPts val="0"/>
              </a:spcAft>
              <a:buFontTx/>
              <a:buChar char="-"/>
            </a:pPr>
            <a:r>
              <a:rPr lang="en" sz="1200" dirty="0">
                <a:solidFill>
                  <a:srgbClr val="5F6368"/>
                </a:solidFill>
                <a:latin typeface="Open Sans"/>
                <a:ea typeface="Open Sans"/>
                <a:cs typeface="Open Sans"/>
                <a:sym typeface="Open Sans"/>
              </a:rPr>
              <a:t>Prototyping</a:t>
            </a:r>
            <a:endParaRPr sz="1200" b="1" dirty="0">
              <a:solidFill>
                <a:srgbClr val="4285F4"/>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94" name="Google Shape;39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3"/>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In future, we will make this app super friendly and easily navigate app for all art users beca</a:t>
            </a:r>
            <a:r>
              <a:rPr lang="en-US" sz="1200" dirty="0">
                <a:solidFill>
                  <a:srgbClr val="5F6368"/>
                </a:solidFill>
                <a:latin typeface="Open Sans"/>
                <a:ea typeface="Open Sans"/>
                <a:cs typeface="Open Sans"/>
                <a:sym typeface="Open Sans"/>
              </a:rPr>
              <a:t>us</a:t>
            </a:r>
            <a:r>
              <a:rPr lang="en" sz="1200" dirty="0">
                <a:solidFill>
                  <a:srgbClr val="5F6368"/>
                </a:solidFill>
                <a:latin typeface="Open Sans"/>
                <a:ea typeface="Open Sans"/>
                <a:cs typeface="Open Sans"/>
                <a:sym typeface="Open Sans"/>
              </a:rPr>
              <a:t>e of limited time.</a:t>
            </a:r>
            <a:endParaRPr sz="1200" dirty="0"/>
          </a:p>
        </p:txBody>
      </p:sp>
      <p:sp>
        <p:nvSpPr>
          <p:cNvPr id="396" name="Google Shape;39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400" dirty="0">
                <a:solidFill>
                  <a:srgbClr val="5F6368"/>
                </a:solidFill>
                <a:latin typeface="Open Sans"/>
                <a:ea typeface="Open Sans"/>
                <a:cs typeface="Open Sans"/>
                <a:sym typeface="Open Sans"/>
              </a:rPr>
              <a:t>In future, we will make try to make the 3D and VR options available for Digital Art Exhibition.</a:t>
            </a:r>
            <a:endParaRPr lang="en-US" sz="1400" dirty="0"/>
          </a:p>
        </p:txBody>
      </p:sp>
      <p:sp>
        <p:nvSpPr>
          <p:cNvPr id="398" name="Google Shape;39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3"/>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Exhibitions Ticket Booking System will also be available in near future.</a:t>
            </a:r>
            <a:endParaRPr sz="1200" dirty="0"/>
          </a:p>
        </p:txBody>
      </p:sp>
      <p:sp>
        <p:nvSpPr>
          <p:cNvPr id="400" name="Google Shape;40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1" name="Google Shape;40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2" name="Google Shape;40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08" name="Google Shape;408;p64"/>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4"/>
          <p:cNvSpPr txBox="1"/>
          <p:nvPr/>
        </p:nvSpPr>
        <p:spPr>
          <a:xfrm>
            <a:off x="919075" y="2461800"/>
            <a:ext cx="7136100" cy="39700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Email – khadizatul.kubra@northsouth.edu</a:t>
            </a:r>
            <a:endParaRPr sz="1200" dirty="0">
              <a:solidFill>
                <a:srgbClr val="5F6368"/>
              </a:solidFill>
              <a:latin typeface="Open Sans"/>
              <a:ea typeface="Open Sans"/>
              <a:cs typeface="Open Sans"/>
              <a:sym typeface="Open Sans"/>
            </a:endParaRPr>
          </a:p>
        </p:txBody>
      </p:sp>
      <p:sp>
        <p:nvSpPr>
          <p:cNvPr id="411" name="Google Shape;41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research: summary</a:t>
            </a:r>
            <a:endParaRPr sz="2400" dirty="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131725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600" dirty="0">
                <a:latin typeface="+mn-lt"/>
              </a:rPr>
              <a:t>All findings are based on user interviews conducted within the four research areas in the respective selected councils. Supplementary research was also provided by additional participating councils to either validate or challenge findings</a:t>
            </a:r>
            <a:endParaRPr sz="1200" dirty="0">
              <a:solidFill>
                <a:srgbClr val="5F6368"/>
              </a:solidFill>
              <a:latin typeface="+mn-lt"/>
              <a:ea typeface="Open Sans"/>
              <a:cs typeface="Open Sans"/>
              <a:sym typeface="Open Sans"/>
            </a:endParaRPr>
          </a:p>
        </p:txBody>
      </p:sp>
      <p:sp>
        <p:nvSpPr>
          <p:cNvPr id="196" name="Google Shape;19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6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41475" y="2522475"/>
            <a:ext cx="18726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dirty="0">
                <a:solidFill>
                  <a:schemeClr val="bg2"/>
                </a:solidFill>
                <a:latin typeface="+mn-lt"/>
              </a:rPr>
              <a:t>Because of traffic issues it was difficult enjoying art exhibitions. It is time consuming and waste lots of times.</a:t>
            </a:r>
            <a:endParaRPr sz="1200" dirty="0">
              <a:solidFill>
                <a:schemeClr val="bg2"/>
              </a:solidFill>
              <a:latin typeface="+mn-lt"/>
            </a:endParaRPr>
          </a:p>
        </p:txBody>
      </p:sp>
      <p:sp>
        <p:nvSpPr>
          <p:cNvPr id="205" name="Google Shape;205;p46"/>
          <p:cNvSpPr txBox="1"/>
          <p:nvPr/>
        </p:nvSpPr>
        <p:spPr>
          <a:xfrm>
            <a:off x="258271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06" name="Google Shape;206;p46"/>
          <p:cNvSpPr txBox="1"/>
          <p:nvPr/>
        </p:nvSpPr>
        <p:spPr>
          <a:xfrm>
            <a:off x="2695147" y="2428561"/>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dirty="0">
                <a:solidFill>
                  <a:schemeClr val="bg2"/>
                </a:solidFill>
                <a:latin typeface="+mn-lt"/>
              </a:rPr>
              <a:t>No platforms for art lovers. Artists couldn’t connect easily.</a:t>
            </a:r>
            <a:endParaRPr sz="1200" dirty="0">
              <a:solidFill>
                <a:schemeClr val="bg2"/>
              </a:solidFill>
              <a:latin typeface="+mn-lt"/>
            </a:endParaRPr>
          </a:p>
        </p:txBody>
      </p:sp>
      <p:sp>
        <p:nvSpPr>
          <p:cNvPr id="207" name="Google Shape;207;p46"/>
          <p:cNvSpPr txBox="1"/>
          <p:nvPr/>
        </p:nvSpPr>
        <p:spPr>
          <a:xfrm>
            <a:off x="472396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08" name="Google Shape;208;p46"/>
          <p:cNvSpPr txBox="1"/>
          <p:nvPr/>
        </p:nvSpPr>
        <p:spPr>
          <a:xfrm>
            <a:off x="4800175" y="2414954"/>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chemeClr val="bg2"/>
                </a:solidFill>
                <a:latin typeface="+mn-lt"/>
                <a:ea typeface="Open Sans"/>
                <a:cs typeface="Open Sans"/>
                <a:sym typeface="Open Sans"/>
              </a:rPr>
              <a:t>Buying an artwork isn’t easy for art lovers and customers.</a:t>
            </a:r>
            <a:endParaRPr sz="1200" dirty="0">
              <a:solidFill>
                <a:schemeClr val="bg2"/>
              </a:solidFill>
              <a:latin typeface="+mn-lt"/>
            </a:endParaRPr>
          </a:p>
        </p:txBody>
      </p:sp>
      <p:sp>
        <p:nvSpPr>
          <p:cNvPr id="209" name="Google Shape;209;p46"/>
          <p:cNvSpPr txBox="1"/>
          <p:nvPr/>
        </p:nvSpPr>
        <p:spPr>
          <a:xfrm>
            <a:off x="686521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10" name="Google Shape;210;p46"/>
          <p:cNvSpPr txBox="1"/>
          <p:nvPr/>
        </p:nvSpPr>
        <p:spPr>
          <a:xfrm>
            <a:off x="6865219" y="2522475"/>
            <a:ext cx="18726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chemeClr val="bg2"/>
                </a:solidFill>
                <a:latin typeface="+mn-lt"/>
                <a:ea typeface="Open Sans"/>
                <a:cs typeface="Open Sans"/>
                <a:sym typeface="Open Sans"/>
              </a:rPr>
              <a:t>Location and date of art exhibitions findings are not easy. Upcoming Exhibitions should be notified before.</a:t>
            </a:r>
            <a:endParaRPr sz="1200" dirty="0">
              <a:solidFill>
                <a:schemeClr val="bg2"/>
              </a:solidFill>
              <a:latin typeface="+mn-lt"/>
            </a:endParaRPr>
          </a:p>
        </p:txBody>
      </p:sp>
      <p:sp>
        <p:nvSpPr>
          <p:cNvPr id="211" name="Google Shape;21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a:solidFill>
                  <a:srgbClr val="5F6368"/>
                </a:solidFill>
                <a:latin typeface="Open Sans"/>
                <a:ea typeface="Open Sans"/>
                <a:cs typeface="Open Sans"/>
                <a:sym typeface="Open Sans"/>
              </a:rPr>
              <a:t>Atik Mahmud</a:t>
            </a:r>
            <a:endParaRPr sz="2400" b="1" dirty="0">
              <a:solidFill>
                <a:srgbClr val="5F6368"/>
              </a:solidFill>
              <a:latin typeface="Open Sans"/>
              <a:ea typeface="Open Sans"/>
              <a:cs typeface="Open Sans"/>
              <a:sym typeface="Open Sans"/>
            </a:endParaRPr>
          </a:p>
        </p:txBody>
      </p:sp>
      <p:sp>
        <p:nvSpPr>
          <p:cNvPr id="221" name="Google Shape;221;p47"/>
          <p:cNvSpPr txBox="1"/>
          <p:nvPr/>
        </p:nvSpPr>
        <p:spPr>
          <a:xfrm>
            <a:off x="517675" y="1674400"/>
            <a:ext cx="21846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dirty="0">
                <a:solidFill>
                  <a:srgbClr val="5F6368"/>
                </a:solidFill>
                <a:latin typeface="+mn-lt"/>
                <a:ea typeface="Open Sans"/>
                <a:cs typeface="Open Sans"/>
                <a:sym typeface="Open Sans"/>
              </a:rPr>
              <a:t>Atik is a management student who needs virtual art gallery app because he wants to connect with artists.</a:t>
            </a:r>
            <a:endParaRPr dirty="0">
              <a:solidFill>
                <a:srgbClr val="5F6368"/>
              </a:solidFill>
              <a:latin typeface="+mn-lt"/>
              <a:ea typeface="Open Sans"/>
              <a:cs typeface="Open Sans"/>
              <a:sym typeface="Open Sans"/>
            </a:endParaRPr>
          </a:p>
          <a:p>
            <a:pPr marL="0" lvl="0" indent="0" algn="l" rtl="0">
              <a:lnSpc>
                <a:spcPct val="150000"/>
              </a:lnSpc>
              <a:spcBef>
                <a:spcPts val="0"/>
              </a:spcBef>
              <a:spcAft>
                <a:spcPts val="0"/>
              </a:spcAft>
              <a:buNone/>
            </a:pPr>
            <a:endParaRPr dirty="0"/>
          </a:p>
        </p:txBody>
      </p:sp>
      <p:pic>
        <p:nvPicPr>
          <p:cNvPr id="3" name="Picture 2">
            <a:extLst>
              <a:ext uri="{FF2B5EF4-FFF2-40B4-BE49-F238E27FC236}">
                <a16:creationId xmlns:a16="http://schemas.microsoft.com/office/drawing/2014/main" id="{D521D729-15DD-481E-BCBC-AFB0D7BB3289}"/>
              </a:ext>
            </a:extLst>
          </p:cNvPr>
          <p:cNvPicPr>
            <a:picLocks noChangeAspect="1"/>
          </p:cNvPicPr>
          <p:nvPr/>
        </p:nvPicPr>
        <p:blipFill>
          <a:blip r:embed="rId3"/>
          <a:stretch>
            <a:fillRect/>
          </a:stretch>
        </p:blipFill>
        <p:spPr>
          <a:xfrm>
            <a:off x="2399698" y="1022306"/>
            <a:ext cx="6744302" cy="35727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343504" y="317522"/>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map</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CF014620-D8F2-4E08-808D-E5B5963C6AC8}"/>
              </a:ext>
            </a:extLst>
          </p:cNvPr>
          <p:cNvPicPr>
            <a:picLocks noChangeAspect="1"/>
          </p:cNvPicPr>
          <p:nvPr/>
        </p:nvPicPr>
        <p:blipFill>
          <a:blip r:embed="rId3"/>
          <a:stretch>
            <a:fillRect/>
          </a:stretch>
        </p:blipFill>
        <p:spPr>
          <a:xfrm>
            <a:off x="1992086" y="948417"/>
            <a:ext cx="7151914" cy="4195083"/>
          </a:xfrm>
          <a:prstGeom prst="rect">
            <a:avLst/>
          </a:prstGeom>
        </p:spPr>
      </p:pic>
      <p:sp>
        <p:nvSpPr>
          <p:cNvPr id="4" name="TextBox 3">
            <a:extLst>
              <a:ext uri="{FF2B5EF4-FFF2-40B4-BE49-F238E27FC236}">
                <a16:creationId xmlns:a16="http://schemas.microsoft.com/office/drawing/2014/main" id="{8B655ADA-68FD-4E9D-BB0A-7A251C8DA707}"/>
              </a:ext>
            </a:extLst>
          </p:cNvPr>
          <p:cNvSpPr txBox="1"/>
          <p:nvPr/>
        </p:nvSpPr>
        <p:spPr>
          <a:xfrm>
            <a:off x="343504" y="1284514"/>
            <a:ext cx="1338943" cy="2031325"/>
          </a:xfrm>
          <a:prstGeom prst="rect">
            <a:avLst/>
          </a:prstGeom>
          <a:noFill/>
        </p:spPr>
        <p:txBody>
          <a:bodyPr wrap="square" rtlCol="0">
            <a:spAutoFit/>
          </a:bodyPr>
          <a:lstStyle/>
          <a:p>
            <a:r>
              <a:rPr lang="en-US" dirty="0">
                <a:latin typeface="+mn-lt"/>
              </a:rPr>
              <a:t>Users every emotions during the page transition are noted and action task lists are given here.</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1190</Words>
  <Application>Microsoft Office PowerPoint</Application>
  <PresentationFormat>On-screen Show (16:9)</PresentationFormat>
  <Paragraphs>205</Paragraphs>
  <Slides>42</Slides>
  <Notes>42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Arial</vt:lpstr>
      <vt:lpstr>Open Sans SemiBold</vt:lpstr>
      <vt:lpstr>Open Sans</vt:lpstr>
      <vt:lpstr>Calibri</vt:lpstr>
      <vt:lpstr>Google Sans Medium</vt:lpstr>
      <vt:lpstr>Gotham A</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khadizatul kubra</dc:creator>
  <cp:lastModifiedBy>khadizatul kubra</cp:lastModifiedBy>
  <cp:revision>9</cp:revision>
  <dcterms:modified xsi:type="dcterms:W3CDTF">2021-08-24T06:15:15Z</dcterms:modified>
</cp:coreProperties>
</file>